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3" r:id="rId5"/>
    <p:sldId id="264" r:id="rId6"/>
    <p:sldId id="270" r:id="rId7"/>
    <p:sldId id="272" r:id="rId8"/>
    <p:sldId id="282" r:id="rId9"/>
    <p:sldId id="283" r:id="rId10"/>
    <p:sldId id="309" r:id="rId11"/>
    <p:sldId id="311" r:id="rId12"/>
    <p:sldId id="312" r:id="rId13"/>
    <p:sldId id="313" r:id="rId14"/>
    <p:sldId id="315" r:id="rId15"/>
    <p:sldId id="314" r:id="rId16"/>
    <p:sldId id="289" r:id="rId17"/>
    <p:sldId id="276" r:id="rId18"/>
    <p:sldId id="281" r:id="rId19"/>
    <p:sldId id="284" r:id="rId20"/>
    <p:sldId id="285" r:id="rId21"/>
    <p:sldId id="260" r:id="rId22"/>
    <p:sldId id="265" r:id="rId23"/>
    <p:sldId id="266" r:id="rId24"/>
    <p:sldId id="267" r:id="rId25"/>
    <p:sldId id="290" r:id="rId26"/>
    <p:sldId id="268" r:id="rId27"/>
    <p:sldId id="269" r:id="rId28"/>
    <p:sldId id="287" r:id="rId29"/>
    <p:sldId id="271" r:id="rId30"/>
    <p:sldId id="288" r:id="rId31"/>
    <p:sldId id="273" r:id="rId32"/>
    <p:sldId id="291" r:id="rId33"/>
    <p:sldId id="279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6" r:id="rId45"/>
    <p:sldId id="307" r:id="rId46"/>
    <p:sldId id="308" r:id="rId47"/>
    <p:sldId id="302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8C"/>
    <a:srgbClr val="FFFF01"/>
    <a:srgbClr val="9A0000"/>
    <a:srgbClr val="010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4222" autoAdjust="0"/>
  </p:normalViewPr>
  <p:slideViewPr>
    <p:cSldViewPr snapToGrid="0">
      <p:cViewPr varScale="1">
        <p:scale>
          <a:sx n="78" d="100"/>
          <a:sy n="78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21896-ABE7-4699-84F1-66A16250682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13B7D-D8A0-4A7B-823D-D0B15306E0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18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3B7D-D8A0-4A7B-823D-D0B15306E0B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91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3B7D-D8A0-4A7B-823D-D0B15306E0B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976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3B7D-D8A0-4A7B-823D-D0B15306E0B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309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3B7D-D8A0-4A7B-823D-D0B15306E0B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274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13B7D-D8A0-4A7B-823D-D0B15306E0B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97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CEE82-91CF-4BCA-A7BE-3A7F2E45E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701FAF-4235-4FC7-846D-F55B2DC92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BF0D8B-D408-49F4-938A-C08B8F4F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93824B-158D-4A46-B619-19110B2F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1B86CA-3906-4D0D-9D22-FB61E0AA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457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BB6D2-DB3F-48EB-ADA1-E3EC1DE2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78EE1B-684C-4C55-A5CD-1532DB4F6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8D336C-36F2-4500-AB43-FE3886F0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4DE5B3-9390-4E0A-91CA-EEC2494F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217152-2F48-490A-8884-FBDD688D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12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88D47E-D274-412B-88BF-DF5317A12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DD877AD-CA41-450F-BAA9-22A9BB9A4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96D478-C2E0-449E-9C2A-792799E8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97A8C6-B260-4E2B-9B93-8A415EEB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89A3DFA-99BA-4E7F-A7AA-B4C6C519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58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CDCC74-CBB9-4773-A81B-36023DF9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D3242A-3277-49ED-96BA-170CFDA30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D6050F-BDEC-409A-9512-835A2919D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A47B7E-A830-46D5-BCFA-B3F3B8A66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E28837-D2A3-4CE3-BE12-AB116479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628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74CA8-8D80-40AD-85F4-4AD4EBB39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0C911F-C1FF-4B40-BB70-1E90F4434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DC63D5-CF3C-4227-B59C-16457689A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9E643E-3A54-4F2E-A143-AFE60831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16A9E0-8E91-4580-9D69-70E9D91B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250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CF73B8-D5E3-4F39-AC2A-00E5CBB5F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20367-50E7-4963-AA74-019966C6E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F58B35-9764-4CE4-A292-21B8D1D5C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BB0450-77D2-4149-BE5E-17EC4BC4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31364B-1720-4034-B06D-6E1D7B00C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B792AD-FAE4-4B13-982C-D93CBE12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33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6060F-2424-4A22-BB5D-B36D80473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C894CC-4911-4E75-B616-A341D1E4A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18DA87-2CD7-4D3B-8F68-DD367445D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9F4612E-E70E-4281-B10D-F4C886F7DD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06A2EDC-2AF5-4398-8BC2-801362557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1EDB47F-E530-42A6-8DEA-0D5A58CE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99A875-872E-4904-B521-0D8D9622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9CB181A-C244-403A-A38E-EF5476F1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51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8F7DA9-3B04-4340-A0BD-25FDF68B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D6978C-94BC-4517-AE49-4B06AF6E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8AF9D8-5A5E-4B06-9B52-1568F52D8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DFD56B-5B20-4C34-B45F-441BFBC2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35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CE0A36A-B834-424F-862B-809AAA10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D7B1344-EBF6-417D-B2BD-7735BC080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00C9DDE-7E76-4675-BE8B-F9A6379A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04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0E390-3CD4-497C-843E-340F68E7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5F1468-C7F8-47B3-BBAF-AD14FCC50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B924EF0-B522-4B82-AB9A-72BC6FFFD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5293AB-D15E-47B4-A0A9-B93E2434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BC9FAC-09B8-401D-AFC1-B0922514E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8FFD1B-0632-4D79-B8AA-707BABC0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49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15687-49B0-4E78-8ACD-BF94FC5C3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50F9ED1-7499-4C71-886E-C3077C012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315B3D-1509-44DF-8DCE-2F782C0C4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9088BD-DE16-4087-9092-EF014F88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507B4EC-D846-45C1-9A4F-0D9ACEEBD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EB6895-34A5-40E4-9AA4-1D9E8841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43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1F4E5-1358-40BE-9E91-7EC81631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33FDD9-4FFD-4425-BC5F-50B6518DE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686CAB-4127-49D2-8352-C56CDDBFF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2B33E-1B44-4C02-AF3F-B56433EF3C53}" type="datetimeFigureOut">
              <a:rPr lang="ru-RU" smtClean="0"/>
              <a:t>12.02.2024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CA0D98-83E7-4FE7-9CA8-75B6FED60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9C582-701A-4C00-9629-DA2B79674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D33D1-AAC2-47B3-B851-310C723CC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32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toxicology.r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3" Type="http://schemas.openxmlformats.org/officeDocument/2006/relationships/image" Target="../media/image16.JPG"/><Relationship Id="rId21" Type="http://schemas.openxmlformats.org/officeDocument/2006/relationships/image" Target="../media/image34.JP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" Type="http://schemas.openxmlformats.org/officeDocument/2006/relationships/image" Target="../media/image1.png"/><Relationship Id="rId16" Type="http://schemas.openxmlformats.org/officeDocument/2006/relationships/image" Target="../media/image29.jpeg"/><Relationship Id="rId20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5" Type="http://schemas.openxmlformats.org/officeDocument/2006/relationships/image" Target="../media/image28.JPG"/><Relationship Id="rId10" Type="http://schemas.openxmlformats.org/officeDocument/2006/relationships/image" Target="../media/image23.JPG"/><Relationship Id="rId19" Type="http://schemas.openxmlformats.org/officeDocument/2006/relationships/image" Target="../media/image32.jpeg"/><Relationship Id="rId4" Type="http://schemas.openxmlformats.org/officeDocument/2006/relationships/image" Target="../media/image17.JPG"/><Relationship Id="rId9" Type="http://schemas.openxmlformats.org/officeDocument/2006/relationships/image" Target="../media/image22.jpeg"/><Relationship Id="rId14" Type="http://schemas.openxmlformats.org/officeDocument/2006/relationships/image" Target="../media/image27.jpeg"/><Relationship Id="rId22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4.png"/><Relationship Id="rId4" Type="http://schemas.openxmlformats.org/officeDocument/2006/relationships/image" Target="../media/image73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65348904-448C-43A1-9E10-6D9504AB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879" y="0"/>
            <a:ext cx="5496658" cy="6262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09DD37E-751D-452E-B506-56B4D088A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599631"/>
            <a:ext cx="5496654" cy="6262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349A21-D4A1-4C3B-8B58-4E4B4CCF6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66" y="-12058"/>
            <a:ext cx="5146742" cy="1628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A99C4-9164-4135-AB42-925F6D929686}"/>
              </a:ext>
            </a:extLst>
          </p:cNvPr>
          <p:cNvSpPr txBox="1"/>
          <p:nvPr/>
        </p:nvSpPr>
        <p:spPr>
          <a:xfrm>
            <a:off x="4628443" y="6436903"/>
            <a:ext cx="757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12/02/2024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8E35E-A846-4B1B-A070-2C785A5FBA54}"/>
              </a:ext>
            </a:extLst>
          </p:cNvPr>
          <p:cNvSpPr txBox="1"/>
          <p:nvPr/>
        </p:nvSpPr>
        <p:spPr>
          <a:xfrm>
            <a:off x="1924889" y="2946146"/>
            <a:ext cx="8697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Регенерация кожи у крыс с сахарным </a:t>
            </a:r>
          </a:p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диабетом в эксперименте: </a:t>
            </a:r>
          </a:p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промежуточный отчёт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B41C4F6-51EB-4521-A5F4-7343BA823446}"/>
              </a:ext>
            </a:extLst>
          </p:cNvPr>
          <p:cNvSpPr/>
          <p:nvPr/>
        </p:nvSpPr>
        <p:spPr>
          <a:xfrm>
            <a:off x="5898343" y="4690015"/>
            <a:ext cx="457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0" i="0" dirty="0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Е.В. Пресняков, Е.Д. Копылов, И.Я. </a:t>
            </a:r>
            <a:r>
              <a:rPr lang="ru-RU" b="0" i="0" dirty="0" err="1">
                <a:solidFill>
                  <a:schemeClr val="bg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Бозо</a:t>
            </a:r>
            <a:endParaRPr lang="ru-RU" b="0" i="0" dirty="0">
              <a:solidFill>
                <a:schemeClr val="bg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59092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B1DFDA-54FB-419B-BDFE-7E6B27924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01" y="740787"/>
            <a:ext cx="12192000" cy="5989053"/>
          </a:xfrm>
          <a:prstGeom prst="rect">
            <a:avLst/>
          </a:prstGeom>
        </p:spPr>
      </p:pic>
      <p:pic>
        <p:nvPicPr>
          <p:cNvPr id="17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256965A2-E3C8-4A2A-A779-036335943F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B06F02DD-292E-40C1-8226-3CCF25EB02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4B6026-6D82-4494-959D-42A7C278B00C}"/>
              </a:ext>
            </a:extLst>
          </p:cNvPr>
          <p:cNvSpPr txBox="1"/>
          <p:nvPr/>
        </p:nvSpPr>
        <p:spPr>
          <a:xfrm>
            <a:off x="-12401" y="1899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Материал и методы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7DA92-41FE-4E79-AB1C-170F9A0CD5BA}"/>
              </a:ext>
            </a:extLst>
          </p:cNvPr>
          <p:cNvSpPr txBox="1"/>
          <p:nvPr/>
        </p:nvSpPr>
        <p:spPr>
          <a:xfrm>
            <a:off x="-776" y="725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Проведение гистоморфометрии</a:t>
            </a:r>
            <a:endParaRPr lang="en-US" sz="20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2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3AF2E-F192-451B-96B8-38670E904C47}"/>
              </a:ext>
            </a:extLst>
          </p:cNvPr>
          <p:cNvSpPr txBox="1"/>
          <p:nvPr/>
        </p:nvSpPr>
        <p:spPr>
          <a:xfrm>
            <a:off x="1" y="31366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 </a:t>
            </a:r>
            <a:r>
              <a:rPr lang="ru-RU" sz="32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глюкометрии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48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EC973-99BA-FB19-DC1B-7891A264A2F9}"/>
              </a:ext>
            </a:extLst>
          </p:cNvPr>
          <p:cNvSpPr txBox="1"/>
          <p:nvPr/>
        </p:nvSpPr>
        <p:spPr>
          <a:xfrm>
            <a:off x="8477880" y="2587446"/>
            <a:ext cx="35304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68 животных – уровень глюкозы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15 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ммоль/л через 14 дней</a:t>
            </a:r>
          </a:p>
          <a:p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животных – диабет не смоделирован</a:t>
            </a:r>
          </a:p>
          <a:p>
            <a:endParaRPr lang="ru-RU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Контрольная группа: уровень глюкозы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 15 </a:t>
            </a:r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ммоль/л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CED4279-EC94-E6CE-13E4-85D50B78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477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4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7B8BEC-FB8E-F9EA-CC82-DBDE8F047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59" y="0"/>
            <a:ext cx="8477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57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9210FE-A16D-2DC3-6F98-4D8E09D8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17" y="0"/>
            <a:ext cx="8477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45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5FC59A-B984-429F-F99C-3A0A1426A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68" y="14"/>
            <a:ext cx="8477864" cy="685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3AF2E-F192-451B-96B8-38670E904C47}"/>
              </a:ext>
            </a:extLst>
          </p:cNvPr>
          <p:cNvSpPr txBox="1"/>
          <p:nvPr/>
        </p:nvSpPr>
        <p:spPr>
          <a:xfrm>
            <a:off x="1" y="31366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 планиметрии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75235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875ABC09-AE02-43C3-A4C8-6F89551713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92914EB8-B03A-42AE-9140-03C87A7A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98A6B0-BC71-444E-AA1C-A4A5ACFDA63C}"/>
              </a:ext>
            </a:extLst>
          </p:cNvPr>
          <p:cNvSpPr txBox="1"/>
          <p:nvPr/>
        </p:nvSpPr>
        <p:spPr>
          <a:xfrm>
            <a:off x="798166" y="939266"/>
            <a:ext cx="2623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Контрольная группа 1 без СД</a:t>
            </a:r>
          </a:p>
        </p:txBody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3B647133-3770-4EEB-AD60-B51EEE5CE714}"/>
              </a:ext>
            </a:extLst>
          </p:cNvPr>
          <p:cNvGrpSpPr/>
          <p:nvPr/>
        </p:nvGrpSpPr>
        <p:grpSpPr>
          <a:xfrm>
            <a:off x="3915457" y="158301"/>
            <a:ext cx="7786500" cy="6262499"/>
            <a:chOff x="2233412" y="135723"/>
            <a:chExt cx="7786500" cy="6262499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094B740-DDC8-48F9-A0F2-AFFBB38D2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88" t="44546" r="37541" b="33492"/>
            <a:stretch/>
          </p:blipFill>
          <p:spPr>
            <a:xfrm>
              <a:off x="5426385" y="3541885"/>
              <a:ext cx="1368001" cy="1368001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8776F8F7-C3C1-4663-B35C-19D006559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9" t="34031" r="40390" b="41035"/>
            <a:stretch/>
          </p:blipFill>
          <p:spPr>
            <a:xfrm>
              <a:off x="2233414" y="5030221"/>
              <a:ext cx="1368000" cy="136800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50DED50C-C533-4BCB-936C-73CA3B38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28" t="31908" r="34451" b="35663"/>
            <a:stretch/>
          </p:blipFill>
          <p:spPr>
            <a:xfrm>
              <a:off x="3829007" y="5030221"/>
              <a:ext cx="1368000" cy="1368000"/>
            </a:xfrm>
            <a:prstGeom prst="rect">
              <a:avLst/>
            </a:prstGeom>
          </p:spPr>
        </p:pic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A67B99DC-61D5-4F55-8B14-61810D645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1" t="46547" r="35111" b="29911"/>
            <a:stretch/>
          </p:blipFill>
          <p:spPr>
            <a:xfrm>
              <a:off x="5431008" y="5030221"/>
              <a:ext cx="1368001" cy="136800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DD5DB110-59EF-487F-9C40-43DC5C2FB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92" t="34031" r="32408" b="41035"/>
            <a:stretch/>
          </p:blipFill>
          <p:spPr>
            <a:xfrm>
              <a:off x="8625763" y="5030221"/>
              <a:ext cx="1368001" cy="1368000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703FEFCE-A79F-4DE3-98FD-D89072F28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95" t="36019" r="46344" b="44034"/>
            <a:stretch/>
          </p:blipFill>
          <p:spPr>
            <a:xfrm>
              <a:off x="7023761" y="5030221"/>
              <a:ext cx="1368001" cy="1368000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B803064-9994-485D-834B-AEE68ACBD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16" t="36613" r="38967" b="34167"/>
            <a:stretch/>
          </p:blipFill>
          <p:spPr>
            <a:xfrm>
              <a:off x="2238036" y="3541888"/>
              <a:ext cx="1368001" cy="1368000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C06D286B-B0F0-43FA-A97E-ED2C9F0AD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47" t="40782" r="41089" b="38868"/>
            <a:stretch/>
          </p:blipFill>
          <p:spPr>
            <a:xfrm>
              <a:off x="3838252" y="3541887"/>
              <a:ext cx="1368001" cy="1368001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FB87C2A6-F04D-4304-8600-94CC589A3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27" t="35579" r="42413" b="44473"/>
            <a:stretch/>
          </p:blipFill>
          <p:spPr>
            <a:xfrm>
              <a:off x="7037631" y="3541887"/>
              <a:ext cx="1368001" cy="1368000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9CAF181-4041-4A09-97D4-FA0BBB8DC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77" t="34031" r="30422" b="41035"/>
            <a:stretch/>
          </p:blipFill>
          <p:spPr>
            <a:xfrm>
              <a:off x="8639632" y="3541886"/>
              <a:ext cx="1368001" cy="136800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23385240-1166-4B5C-8855-91EAA38BD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7" t="30090" r="38131" b="35416"/>
            <a:stretch/>
          </p:blipFill>
          <p:spPr>
            <a:xfrm>
              <a:off x="2235199" y="559317"/>
              <a:ext cx="1368001" cy="1368001"/>
            </a:xfrm>
            <a:prstGeom prst="rect">
              <a:avLst/>
            </a:prstGeom>
          </p:spPr>
        </p:pic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1ED04947-BE7B-4CA4-B213-0FEF03552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76" t="34184" r="44216" b="38338"/>
            <a:stretch/>
          </p:blipFill>
          <p:spPr>
            <a:xfrm rot="5400000">
              <a:off x="3829007" y="555854"/>
              <a:ext cx="1368000" cy="1368000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F17AA25F-5827-4A5C-A5DA-893D5FB43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89" t="39956" r="38077" b="37065"/>
            <a:stretch/>
          </p:blipFill>
          <p:spPr>
            <a:xfrm>
              <a:off x="5432792" y="559314"/>
              <a:ext cx="1368001" cy="1368000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F90C1DB2-F73B-4AE4-A165-AD618C2ED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10" t="41324" r="34938" b="33674"/>
            <a:stretch/>
          </p:blipFill>
          <p:spPr>
            <a:xfrm rot="5400000">
              <a:off x="7031956" y="555854"/>
              <a:ext cx="1368000" cy="1368000"/>
            </a:xfrm>
            <a:prstGeom prst="rect">
              <a:avLst/>
            </a:prstGeom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0605C741-C870-4612-B4C2-B4315105C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09" t="38705" r="42491" b="36360"/>
            <a:stretch/>
          </p:blipFill>
          <p:spPr>
            <a:xfrm>
              <a:off x="8625764" y="555854"/>
              <a:ext cx="1368001" cy="1368001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9AF02180-C2AB-4E40-A7B5-9D17BEE20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1" t="30751" r="36983" b="34537"/>
            <a:stretch/>
          </p:blipFill>
          <p:spPr>
            <a:xfrm>
              <a:off x="2238035" y="2059459"/>
              <a:ext cx="1363379" cy="1368001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1AE11A23-E513-45E0-ABFD-80CDB2F7B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16" t="33571" r="35327" b="40489"/>
            <a:stretch/>
          </p:blipFill>
          <p:spPr>
            <a:xfrm>
              <a:off x="3835415" y="2053554"/>
              <a:ext cx="1368001" cy="1368001"/>
            </a:xfrm>
            <a:prstGeom prst="rect">
              <a:avLst/>
            </a:prstGeom>
          </p:spPr>
        </p:pic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953713C8-8DDE-4B0F-B1E9-02B45DBE9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2" t="36879" r="40926" b="32890"/>
            <a:stretch/>
          </p:blipFill>
          <p:spPr>
            <a:xfrm>
              <a:off x="5426385" y="2053548"/>
              <a:ext cx="1368001" cy="1368001"/>
            </a:xfrm>
            <a:prstGeom prst="rect">
              <a:avLst/>
            </a:prstGeom>
          </p:spPr>
        </p:pic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348BB418-0291-4052-97D8-01BC02E840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85" t="39613" r="37610" b="38648"/>
            <a:stretch/>
          </p:blipFill>
          <p:spPr>
            <a:xfrm>
              <a:off x="7037630" y="2053547"/>
              <a:ext cx="1368001" cy="1368001"/>
            </a:xfrm>
            <a:prstGeom prst="rect">
              <a:avLst/>
            </a:prstGeom>
          </p:spPr>
        </p:pic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28D5D6EE-E1BB-465C-8ED2-BBC7B5855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49" t="35897" r="36350" b="39168"/>
            <a:stretch/>
          </p:blipFill>
          <p:spPr>
            <a:xfrm>
              <a:off x="8625762" y="2068446"/>
              <a:ext cx="1368001" cy="13680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EC7C16-5C5D-4D34-B288-F39F27034282}"/>
                </a:ext>
              </a:extLst>
            </p:cNvPr>
            <p:cNvSpPr txBox="1"/>
            <p:nvPr/>
          </p:nvSpPr>
          <p:spPr>
            <a:xfrm>
              <a:off x="2233412" y="135723"/>
              <a:ext cx="1368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 </a:t>
              </a:r>
              <a:r>
                <a:rPr lang="ru-RU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79245C5-5A17-46B3-A923-8082CE5E7173}"/>
                </a:ext>
              </a:extLst>
            </p:cNvPr>
            <p:cNvSpPr txBox="1"/>
            <p:nvPr/>
          </p:nvSpPr>
          <p:spPr>
            <a:xfrm>
              <a:off x="3829006" y="135723"/>
              <a:ext cx="1368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 </a:t>
              </a:r>
              <a:r>
                <a:rPr lang="ru-RU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95145CD-B359-4935-85F7-B2142BD90659}"/>
                </a:ext>
              </a:extLst>
            </p:cNvPr>
            <p:cNvSpPr txBox="1"/>
            <p:nvPr/>
          </p:nvSpPr>
          <p:spPr>
            <a:xfrm>
              <a:off x="5411999" y="135723"/>
              <a:ext cx="1368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 </a:t>
              </a:r>
              <a:r>
                <a:rPr lang="ru-RU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8282E77-E599-420B-B7F0-EDC860C2CF4E}"/>
                </a:ext>
              </a:extLst>
            </p:cNvPr>
            <p:cNvSpPr txBox="1"/>
            <p:nvPr/>
          </p:nvSpPr>
          <p:spPr>
            <a:xfrm>
              <a:off x="7031955" y="140224"/>
              <a:ext cx="1368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 </a:t>
              </a:r>
              <a:r>
                <a:rPr lang="ru-RU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E5B5132-897E-495A-8B25-1E309949EC7F}"/>
                </a:ext>
              </a:extLst>
            </p:cNvPr>
            <p:cNvSpPr txBox="1"/>
            <p:nvPr/>
          </p:nvSpPr>
          <p:spPr>
            <a:xfrm>
              <a:off x="8651911" y="140224"/>
              <a:ext cx="1368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21 </a:t>
              </a:r>
              <a:r>
                <a:rPr lang="ru-RU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80A6B42-7AAB-4B82-BC7A-215201E35975}"/>
              </a:ext>
            </a:extLst>
          </p:cNvPr>
          <p:cNvSpPr txBox="1"/>
          <p:nvPr/>
        </p:nvSpPr>
        <p:spPr>
          <a:xfrm>
            <a:off x="800286" y="2506209"/>
            <a:ext cx="262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Контрольная группа 2</a:t>
            </a:r>
          </a:p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СД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02F1C8-38B1-4F76-881E-D741E7B88140}"/>
              </a:ext>
            </a:extLst>
          </p:cNvPr>
          <p:cNvSpPr txBox="1"/>
          <p:nvPr/>
        </p:nvSpPr>
        <p:spPr>
          <a:xfrm>
            <a:off x="995208" y="4073152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Опыт 1 (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гель+НВГ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5AA5F76-D2D0-415F-9075-D9B80BA90A40}"/>
              </a:ext>
            </a:extLst>
          </p:cNvPr>
          <p:cNvSpPr txBox="1"/>
          <p:nvPr/>
        </p:nvSpPr>
        <p:spPr>
          <a:xfrm>
            <a:off x="1282689" y="5549402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Опыт 2 (гель)</a:t>
            </a:r>
          </a:p>
        </p:txBody>
      </p:sp>
    </p:spTree>
    <p:extLst>
      <p:ext uri="{BB962C8B-B14F-4D97-AF65-F5344CB8AC3E}">
        <p14:creationId xmlns:p14="http://schemas.microsoft.com/office/powerpoint/2010/main" val="312586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3AF2E-F192-451B-96B8-38670E904C47}"/>
              </a:ext>
            </a:extLst>
          </p:cNvPr>
          <p:cNvSpPr txBox="1"/>
          <p:nvPr/>
        </p:nvSpPr>
        <p:spPr>
          <a:xfrm>
            <a:off x="1" y="31366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Динамика размера ран (один размер)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9413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B0B7A35-D9A4-4E29-8599-E9950E39B8B8}"/>
              </a:ext>
            </a:extLst>
          </p:cNvPr>
          <p:cNvGrpSpPr/>
          <p:nvPr/>
        </p:nvGrpSpPr>
        <p:grpSpPr>
          <a:xfrm>
            <a:off x="1847235" y="101963"/>
            <a:ext cx="8497530" cy="6756037"/>
            <a:chOff x="1847235" y="101963"/>
            <a:chExt cx="8497530" cy="6756037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2A697E8-F359-0CDC-1631-0B02E905A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235" y="113071"/>
              <a:ext cx="8497530" cy="67449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A4130A-FC01-4058-8823-8434DCDFAF20}"/>
                </a:ext>
              </a:extLst>
            </p:cNvPr>
            <p:cNvSpPr txBox="1"/>
            <p:nvPr/>
          </p:nvSpPr>
          <p:spPr>
            <a:xfrm>
              <a:off x="4713111" y="6395255"/>
              <a:ext cx="30700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                           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EA8440-9A80-439C-8741-21B82DFB4459}"/>
                </a:ext>
              </a:extLst>
            </p:cNvPr>
            <p:cNvSpPr txBox="1"/>
            <p:nvPr/>
          </p:nvSpPr>
          <p:spPr>
            <a:xfrm>
              <a:off x="2616281" y="6098699"/>
              <a:ext cx="84830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 </a:t>
              </a:r>
              <a:r>
                <a:rPr lang="ru-RU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FB2003-ED1D-42AE-855F-258716D617E8}"/>
                </a:ext>
              </a:extLst>
            </p:cNvPr>
            <p:cNvSpPr txBox="1"/>
            <p:nvPr/>
          </p:nvSpPr>
          <p:spPr>
            <a:xfrm>
              <a:off x="4288956" y="6098699"/>
              <a:ext cx="84830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 </a:t>
              </a:r>
              <a:r>
                <a:rPr lang="ru-RU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050E3E-D7D8-4014-90F6-03CD0D09ECE8}"/>
                </a:ext>
              </a:extLst>
            </p:cNvPr>
            <p:cNvSpPr txBox="1"/>
            <p:nvPr/>
          </p:nvSpPr>
          <p:spPr>
            <a:xfrm>
              <a:off x="5996318" y="6098699"/>
              <a:ext cx="84830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 </a:t>
              </a:r>
              <a:r>
                <a:rPr lang="ru-RU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9EA647-6127-440F-997D-E7BF20FE999B}"/>
                </a:ext>
              </a:extLst>
            </p:cNvPr>
            <p:cNvSpPr txBox="1"/>
            <p:nvPr/>
          </p:nvSpPr>
          <p:spPr>
            <a:xfrm>
              <a:off x="7746386" y="6098699"/>
              <a:ext cx="9877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 </a:t>
              </a:r>
              <a:r>
                <a:rPr lang="ru-RU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6D5CC3-F914-4844-9D47-D7C097F40203}"/>
                </a:ext>
              </a:extLst>
            </p:cNvPr>
            <p:cNvSpPr txBox="1"/>
            <p:nvPr/>
          </p:nvSpPr>
          <p:spPr>
            <a:xfrm>
              <a:off x="9356994" y="6098699"/>
              <a:ext cx="9877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21 </a:t>
              </a:r>
              <a:r>
                <a:rPr lang="ru-RU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C23D10-32E0-433D-97AD-8824A3C44134}"/>
                </a:ext>
              </a:extLst>
            </p:cNvPr>
            <p:cNvSpPr txBox="1"/>
            <p:nvPr/>
          </p:nvSpPr>
          <p:spPr>
            <a:xfrm>
              <a:off x="3596622" y="101963"/>
              <a:ext cx="56477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Динамика изменения размера ран по группам</a:t>
              </a:r>
            </a:p>
          </p:txBody>
        </p:sp>
      </p:grpSp>
      <p:pic>
        <p:nvPicPr>
          <p:cNvPr id="1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C4ABEDCD-663F-4155-8E95-518AB515FC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ABC7FA81-D2FC-42EE-BE73-657C858E8D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332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059F2-82CA-438D-A459-723580490167}"/>
              </a:ext>
            </a:extLst>
          </p:cNvPr>
          <p:cNvSpPr txBox="1"/>
          <p:nvPr/>
        </p:nvSpPr>
        <p:spPr>
          <a:xfrm>
            <a:off x="-12401" y="1899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и задачи исследования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CFE129C7-1BD3-4502-9E60-58BD08EE4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0B3BD6ED-336B-485B-9F13-26B02B1240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6C2E178-293C-4F16-ACCD-C37776BC7523}"/>
              </a:ext>
            </a:extLst>
          </p:cNvPr>
          <p:cNvSpPr/>
          <p:nvPr/>
        </p:nvSpPr>
        <p:spPr>
          <a:xfrm>
            <a:off x="213377" y="1141455"/>
            <a:ext cx="11740444" cy="527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Оценить влияние различных гелей на регенерацию кожи в сравнительном эксперименте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vivo</a:t>
            </a:r>
            <a:endParaRPr lang="ru-RU" sz="24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ru-RU" sz="2400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ru-RU" sz="2400" b="1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Задачи: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Смоделировать сахарный диабет у лабораторных животных, контроль глюкозы крови;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Сформировать циркулярные кожные дефекты спины у крыс с подтвержденным сахарным диабетом (+ у контрольных животных);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Ежедневно (в течении 7 суток) однократно наносить экспериментальные гели на раны животных;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Провести планиметрическое исследование;</a:t>
            </a:r>
          </a:p>
          <a:p>
            <a:pPr marL="342900" indent="-3429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Вывести животных из эксперимента, оценить результаты посредством гистологического метода исследования.</a:t>
            </a:r>
          </a:p>
        </p:txBody>
      </p:sp>
    </p:spTree>
    <p:extLst>
      <p:ext uri="{BB962C8B-B14F-4D97-AF65-F5344CB8AC3E}">
        <p14:creationId xmlns:p14="http://schemas.microsoft.com/office/powerpoint/2010/main" val="1453080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CADD9C2-2FE2-45BE-9F1F-1E48FD5B9BEA}"/>
              </a:ext>
            </a:extLst>
          </p:cNvPr>
          <p:cNvGrpSpPr/>
          <p:nvPr/>
        </p:nvGrpSpPr>
        <p:grpSpPr>
          <a:xfrm>
            <a:off x="2093109" y="0"/>
            <a:ext cx="8005782" cy="6858000"/>
            <a:chOff x="2093109" y="0"/>
            <a:chExt cx="8005782" cy="6858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81CDD4-CD9A-461F-DE13-2CE3E6FF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3109" y="0"/>
              <a:ext cx="8005782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EC465A-8BE5-4C50-8D21-66FFFF781737}"/>
                </a:ext>
              </a:extLst>
            </p:cNvPr>
            <p:cNvSpPr txBox="1"/>
            <p:nvPr/>
          </p:nvSpPr>
          <p:spPr>
            <a:xfrm>
              <a:off x="4210755" y="101964"/>
              <a:ext cx="429155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rgbClr val="8C8C8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 </a:t>
              </a:r>
              <a:r>
                <a:rPr lang="ru-RU" sz="2000" dirty="0" err="1">
                  <a:solidFill>
                    <a:srgbClr val="8C8C8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sz="2000" dirty="0">
                  <a:solidFill>
                    <a:srgbClr val="8C8C8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после проведения операции</a:t>
              </a:r>
            </a:p>
          </p:txBody>
        </p:sp>
      </p:grpSp>
      <p:pic>
        <p:nvPicPr>
          <p:cNvPr id="7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99B82BCD-6697-47C0-A0BD-A931AB63EB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BC9C83EF-F8B7-4C77-AB12-4872329411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0456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289B9A-4E66-F760-3EA6-1E7E6A0A4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09" y="0"/>
            <a:ext cx="800578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DD3AE-672B-4489-8C4C-4A0466B46216}"/>
              </a:ext>
            </a:extLst>
          </p:cNvPr>
          <p:cNvSpPr txBox="1"/>
          <p:nvPr/>
        </p:nvSpPr>
        <p:spPr>
          <a:xfrm>
            <a:off x="4210755" y="101964"/>
            <a:ext cx="429155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после проведения операции</a:t>
            </a:r>
          </a:p>
        </p:txBody>
      </p:sp>
      <p:pic>
        <p:nvPicPr>
          <p:cNvPr id="6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BBDA5DCF-2252-409D-BD30-2F7FA272A7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ED34F5DA-3933-42FC-9C8A-5487B52AE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6040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792E3C-D9BF-5D76-34C5-FA41426E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98" y="0"/>
            <a:ext cx="816360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CF3741-B75A-477C-B128-408BCD520BD0}"/>
              </a:ext>
            </a:extLst>
          </p:cNvPr>
          <p:cNvSpPr txBox="1"/>
          <p:nvPr/>
        </p:nvSpPr>
        <p:spPr>
          <a:xfrm>
            <a:off x="4210755" y="101964"/>
            <a:ext cx="443102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после проведения операции</a:t>
            </a:r>
          </a:p>
        </p:txBody>
      </p:sp>
      <p:pic>
        <p:nvPicPr>
          <p:cNvPr id="5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68DA529-AA2A-4E37-8EBE-F55EF0D985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4202F9CE-1ABD-49DB-AE5D-4BB6976BF7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939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839B01-4ACF-9952-E5CB-B4386B00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055" y="-2841"/>
            <a:ext cx="8025889" cy="68608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412F5-844E-4E7E-89E4-BF91E0D87921}"/>
              </a:ext>
            </a:extLst>
          </p:cNvPr>
          <p:cNvSpPr txBox="1"/>
          <p:nvPr/>
        </p:nvSpPr>
        <p:spPr>
          <a:xfrm>
            <a:off x="4210755" y="101964"/>
            <a:ext cx="443102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 </a:t>
            </a:r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после проведения операции</a:t>
            </a:r>
          </a:p>
        </p:txBody>
      </p:sp>
      <p:pic>
        <p:nvPicPr>
          <p:cNvPr id="5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86CD318F-5689-4EE6-994C-4F63151A75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67EC5CFD-E376-4E59-8A59-EB53AA8C86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885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F788E2-B569-1611-3A57-68EA6F02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970" y="0"/>
            <a:ext cx="7904060" cy="6813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24FD0-7470-4C20-B8F0-1E162B20990F}"/>
              </a:ext>
            </a:extLst>
          </p:cNvPr>
          <p:cNvSpPr txBox="1"/>
          <p:nvPr/>
        </p:nvSpPr>
        <p:spPr>
          <a:xfrm>
            <a:off x="4210755" y="101964"/>
            <a:ext cx="443102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 </a:t>
            </a:r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после проведения операции</a:t>
            </a:r>
          </a:p>
        </p:txBody>
      </p:sp>
      <p:pic>
        <p:nvPicPr>
          <p:cNvPr id="5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C239A1DD-1756-422E-A3AA-48DF24B63E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B440355-B4CE-47F1-AAF3-707622F6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7634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23AF2E-F192-451B-96B8-38670E904C47}"/>
              </a:ext>
            </a:extLst>
          </p:cNvPr>
          <p:cNvSpPr txBox="1"/>
          <p:nvPr/>
        </p:nvSpPr>
        <p:spPr>
          <a:xfrm>
            <a:off x="1" y="31366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Динамика размера ран (площадь)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3998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C7B4A6F-19AC-4795-A20A-6512E18EFC32}"/>
              </a:ext>
            </a:extLst>
          </p:cNvPr>
          <p:cNvGrpSpPr/>
          <p:nvPr/>
        </p:nvGrpSpPr>
        <p:grpSpPr>
          <a:xfrm>
            <a:off x="1752087" y="0"/>
            <a:ext cx="8687825" cy="6858000"/>
            <a:chOff x="1752087" y="0"/>
            <a:chExt cx="8687825" cy="685800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A7F057B-8B07-F5B3-F61C-E592D3025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087" y="0"/>
              <a:ext cx="8687825" cy="685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BBDBA8-FC76-487A-87D8-B9322306A5DC}"/>
                </a:ext>
              </a:extLst>
            </p:cNvPr>
            <p:cNvSpPr txBox="1"/>
            <p:nvPr/>
          </p:nvSpPr>
          <p:spPr>
            <a:xfrm>
              <a:off x="2616281" y="6098699"/>
              <a:ext cx="84830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 </a:t>
              </a:r>
              <a:r>
                <a:rPr lang="ru-RU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D0F722-74FC-4B7A-A4FE-5019D1A8B52A}"/>
                </a:ext>
              </a:extLst>
            </p:cNvPr>
            <p:cNvSpPr txBox="1"/>
            <p:nvPr/>
          </p:nvSpPr>
          <p:spPr>
            <a:xfrm>
              <a:off x="4288956" y="6098699"/>
              <a:ext cx="84830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 </a:t>
              </a:r>
              <a:r>
                <a:rPr lang="ru-RU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4CF7B0-E43F-4E11-83A5-B8ABA333E280}"/>
                </a:ext>
              </a:extLst>
            </p:cNvPr>
            <p:cNvSpPr txBox="1"/>
            <p:nvPr/>
          </p:nvSpPr>
          <p:spPr>
            <a:xfrm>
              <a:off x="7746386" y="6098699"/>
              <a:ext cx="9877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 </a:t>
              </a:r>
              <a:r>
                <a:rPr lang="ru-RU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C26D26-DFB3-4342-BA6C-402BEF5D82C1}"/>
                </a:ext>
              </a:extLst>
            </p:cNvPr>
            <p:cNvSpPr txBox="1"/>
            <p:nvPr/>
          </p:nvSpPr>
          <p:spPr>
            <a:xfrm>
              <a:off x="9356994" y="6098699"/>
              <a:ext cx="9877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21 </a:t>
              </a:r>
              <a:r>
                <a:rPr lang="ru-RU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E38B6A-B095-49A1-8459-114618CC7645}"/>
                </a:ext>
              </a:extLst>
            </p:cNvPr>
            <p:cNvSpPr txBox="1"/>
            <p:nvPr/>
          </p:nvSpPr>
          <p:spPr>
            <a:xfrm>
              <a:off x="3596622" y="101963"/>
              <a:ext cx="573105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solidFill>
                    <a:srgbClr val="8C8C8C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Динамика изменения площади ран по группам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E32D0A-64A6-4F43-BC72-3855A36EDCB4}"/>
                </a:ext>
              </a:extLst>
            </p:cNvPr>
            <p:cNvSpPr txBox="1"/>
            <p:nvPr/>
          </p:nvSpPr>
          <p:spPr>
            <a:xfrm>
              <a:off x="4713111" y="6395255"/>
              <a:ext cx="30700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                                 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5038B1-E761-4154-8663-876C4C9B107D}"/>
                </a:ext>
              </a:extLst>
            </p:cNvPr>
            <p:cNvSpPr txBox="1"/>
            <p:nvPr/>
          </p:nvSpPr>
          <p:spPr>
            <a:xfrm>
              <a:off x="5996318" y="6098699"/>
              <a:ext cx="84830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 </a:t>
              </a:r>
              <a:r>
                <a:rPr lang="ru-RU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сут</a:t>
              </a:r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</p:grpSp>
      <p:pic>
        <p:nvPicPr>
          <p:cNvPr id="1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3FDBEA2-7FCF-4EEA-9FC0-49DDDFB36C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5003BD8A-509D-43FD-BDB6-2D02A7EE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9483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F50CBC-E93F-89EC-24B4-657CF75E1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93" y="0"/>
            <a:ext cx="810621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893BF-FF4E-43F6-95F2-2B96C4CC7BC5}"/>
              </a:ext>
            </a:extLst>
          </p:cNvPr>
          <p:cNvSpPr txBox="1"/>
          <p:nvPr/>
        </p:nvSpPr>
        <p:spPr>
          <a:xfrm>
            <a:off x="3070577" y="101964"/>
            <a:ext cx="645881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Сравнение групп. 0 </a:t>
            </a:r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после проведения операции</a:t>
            </a:r>
          </a:p>
        </p:txBody>
      </p:sp>
      <p:pic>
        <p:nvPicPr>
          <p:cNvPr id="5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D0E9DF8-B6F3-46C5-9970-B4C3131F7D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99CC40F2-B9CB-4434-B7EF-E60D1CD8A1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3731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13DEBD-7AE6-B3EF-245D-CC63F8A25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93" y="0"/>
            <a:ext cx="81062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955EE-0B53-43CE-90F3-7C15407298FD}"/>
              </a:ext>
            </a:extLst>
          </p:cNvPr>
          <p:cNvSpPr txBox="1"/>
          <p:nvPr/>
        </p:nvSpPr>
        <p:spPr>
          <a:xfrm>
            <a:off x="3070577" y="101964"/>
            <a:ext cx="645881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Сравнение групп. 3 </a:t>
            </a:r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после проведения операции</a:t>
            </a:r>
          </a:p>
        </p:txBody>
      </p:sp>
      <p:pic>
        <p:nvPicPr>
          <p:cNvPr id="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9024289B-35B4-4AD8-B72A-F01615D0B2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5F9D208C-4E5D-40E7-8700-F42998D6DE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8435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0DDE2D-EB8A-D3DC-053E-C589BE4C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93" y="0"/>
            <a:ext cx="810621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57F78D-F422-49A6-B511-5057ABB8361A}"/>
              </a:ext>
            </a:extLst>
          </p:cNvPr>
          <p:cNvSpPr txBox="1"/>
          <p:nvPr/>
        </p:nvSpPr>
        <p:spPr>
          <a:xfrm>
            <a:off x="3070577" y="101964"/>
            <a:ext cx="645881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Сравнение групп. 7 </a:t>
            </a:r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после проведения операции</a:t>
            </a:r>
          </a:p>
        </p:txBody>
      </p:sp>
      <p:pic>
        <p:nvPicPr>
          <p:cNvPr id="5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DA19B795-542A-4A48-9C2F-C11FE29E2A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CCFB0093-748E-4464-92A1-9A3C2694D2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705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4B6026-6D82-4494-959D-42A7C278B00C}"/>
              </a:ext>
            </a:extLst>
          </p:cNvPr>
          <p:cNvSpPr txBox="1"/>
          <p:nvPr/>
        </p:nvSpPr>
        <p:spPr>
          <a:xfrm>
            <a:off x="-12401" y="1899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Материал и методы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8B862-583D-4A48-AFD5-A29B38A997E4}"/>
              </a:ext>
            </a:extLst>
          </p:cNvPr>
          <p:cNvSpPr txBox="1"/>
          <p:nvPr/>
        </p:nvSpPr>
        <p:spPr>
          <a:xfrm>
            <a:off x="-776" y="725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Общая информация</a:t>
            </a:r>
            <a:endParaRPr lang="en-US" sz="20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B76A9DE-C847-4529-BD69-15DE6F3ADC16}"/>
              </a:ext>
            </a:extLst>
          </p:cNvPr>
          <p:cNvSpPr/>
          <p:nvPr/>
        </p:nvSpPr>
        <p:spPr>
          <a:xfrm>
            <a:off x="213377" y="1116055"/>
            <a:ext cx="1174044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Место проведения эксперимента: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ФГБУ НКЦТ им. С.Н. Голикова ФМБА России, СПб</a:t>
            </a:r>
          </a:p>
          <a:p>
            <a:pPr algn="just">
              <a:spcBef>
                <a:spcPts val="600"/>
              </a:spcBef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Период проведения эксперимента: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06.10.2023-11.11.2023</a:t>
            </a:r>
          </a:p>
          <a:p>
            <a:pPr algn="just">
              <a:spcBef>
                <a:spcPts val="600"/>
              </a:spcBef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Сумма контракта: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401700 ₽</a:t>
            </a:r>
          </a:p>
          <a:p>
            <a:pPr algn="just">
              <a:spcBef>
                <a:spcPts val="600"/>
              </a:spcBef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Затраченное рабочее время в виварии: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 смен, 54 часа</a:t>
            </a:r>
            <a:endParaRPr lang="ru-RU" b="1" dirty="0">
              <a:solidFill>
                <a:schemeClr val="tx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ru-RU" b="1" dirty="0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Участники эксперимента:</a:t>
            </a:r>
          </a:p>
        </p:txBody>
      </p:sp>
      <p:graphicFrame>
        <p:nvGraphicFramePr>
          <p:cNvPr id="12" name="Таблица 12">
            <a:extLst>
              <a:ext uri="{FF2B5EF4-FFF2-40B4-BE49-F238E27FC236}">
                <a16:creationId xmlns:a16="http://schemas.microsoft.com/office/drawing/2014/main" id="{8474695C-74F0-4451-9FD9-FF6EC9537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93167"/>
              </p:ext>
            </p:extLst>
          </p:nvPr>
        </p:nvGraphicFramePr>
        <p:xfrm>
          <a:off x="238180" y="2821174"/>
          <a:ext cx="11740444" cy="3906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5924">
                  <a:extLst>
                    <a:ext uri="{9D8B030D-6E8A-4147-A177-3AD203B41FA5}">
                      <a16:colId xmlns:a16="http://schemas.microsoft.com/office/drawing/2014/main" val="57534139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052074830"/>
                    </a:ext>
                  </a:extLst>
                </a:gridCol>
                <a:gridCol w="3681562">
                  <a:extLst>
                    <a:ext uri="{9D8B030D-6E8A-4147-A177-3AD203B41FA5}">
                      <a16:colId xmlns:a16="http://schemas.microsoft.com/office/drawing/2014/main" val="627453770"/>
                    </a:ext>
                  </a:extLst>
                </a:gridCol>
                <a:gridCol w="2455658">
                  <a:extLst>
                    <a:ext uri="{9D8B030D-6E8A-4147-A177-3AD203B41FA5}">
                      <a16:colId xmlns:a16="http://schemas.microsoft.com/office/drawing/2014/main" val="3158250948"/>
                    </a:ext>
                  </a:extLst>
                </a:gridCol>
              </a:tblGrid>
              <a:tr h="554063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Ф.И.О.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Статус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Навыки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Отработано часов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195105"/>
                  </a:ext>
                </a:extLst>
              </a:tr>
              <a:tr h="325263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Пресняков Евгений Валерьевич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Сотрудник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Организация эксперимента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472117"/>
                  </a:ext>
                </a:extLst>
              </a:tr>
              <a:tr h="325263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Копылов Евгений Дмитриевич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Сотрудник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Организация эксперимента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769841"/>
                  </a:ext>
                </a:extLst>
              </a:tr>
              <a:tr h="325263">
                <a:tc>
                  <a:txBody>
                    <a:bodyPr/>
                    <a:lstStyle/>
                    <a:p>
                      <a:r>
                        <a:rPr lang="ru-RU" sz="16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Подлужный</a:t>
                      </a:r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Павел Сергеевич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Ординатор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Наркотизация животных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0826690"/>
                  </a:ext>
                </a:extLst>
              </a:tr>
              <a:tr h="325263">
                <a:tc>
                  <a:txBody>
                    <a:bodyPr/>
                    <a:lstStyle/>
                    <a:p>
                      <a:r>
                        <a:rPr lang="ru-RU" sz="16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Жемков</a:t>
                      </a:r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Никита Игоревич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Студент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Формирование дефектов, нанесение гелей, выведение животных из эксперимента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42,5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0047"/>
                  </a:ext>
                </a:extLst>
              </a:tr>
              <a:tr h="325263">
                <a:tc>
                  <a:txBody>
                    <a:bodyPr/>
                    <a:lstStyle/>
                    <a:p>
                      <a:r>
                        <a:rPr lang="ru-RU" sz="16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Галбацов</a:t>
                      </a:r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Джамал </a:t>
                      </a:r>
                      <a:r>
                        <a:rPr lang="ru-RU" sz="16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Фадиевич</a:t>
                      </a:r>
                      <a:endParaRPr lang="ru-RU"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Студент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83668"/>
                  </a:ext>
                </a:extLst>
              </a:tr>
              <a:tr h="325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Сомов Никита Андреевич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Студент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19,5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067601"/>
                  </a:ext>
                </a:extLst>
              </a:tr>
              <a:tr h="325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Агапов Евгений Олегович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Студент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768970"/>
                  </a:ext>
                </a:extLst>
              </a:tr>
              <a:tr h="325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Красульникова</a:t>
                      </a:r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Елизавета Александровна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Студент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Подготовка животных к операции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31,5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387934"/>
                  </a:ext>
                </a:extLst>
              </a:tr>
              <a:tr h="325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Захаров Фёдор Андреевич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Студент</a:t>
                      </a:r>
                      <a:endParaRPr kumimoji="0" lang="ru-RU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Проведение планиметрии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28,5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7333"/>
                  </a:ext>
                </a:extLst>
              </a:tr>
              <a:tr h="325263">
                <a:tc>
                  <a:txBody>
                    <a:bodyPr/>
                    <a:lstStyle/>
                    <a:p>
                      <a:r>
                        <a:rPr lang="ru-RU" sz="1600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Сорочану</a:t>
                      </a:r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Ирина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Студент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Проведение морфометрии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Работа вне вивария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48720"/>
                  </a:ext>
                </a:extLst>
              </a:tr>
            </a:tbl>
          </a:graphicData>
        </a:graphic>
      </p:graphicFrame>
      <p:pic>
        <p:nvPicPr>
          <p:cNvPr id="1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3483949-FD0D-4B6D-B5BA-6077735522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41E4FDE4-32B7-4326-AC7A-29EB831B38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56544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DF887F-8B26-C47C-64CF-E65C0960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96" y="0"/>
            <a:ext cx="812320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9D6F47-6C35-48D7-A673-85C440A9C4D4}"/>
              </a:ext>
            </a:extLst>
          </p:cNvPr>
          <p:cNvSpPr txBox="1"/>
          <p:nvPr/>
        </p:nvSpPr>
        <p:spPr>
          <a:xfrm>
            <a:off x="3070577" y="101964"/>
            <a:ext cx="659828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Сравнение групп. 14 </a:t>
            </a:r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после проведения операции</a:t>
            </a:r>
          </a:p>
        </p:txBody>
      </p:sp>
      <p:pic>
        <p:nvPicPr>
          <p:cNvPr id="5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E546BE65-00EF-42A6-BBD9-D1546AFB20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DB76FEE3-2184-44A6-8594-9B141D16F6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4135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14F3B0-1ABE-255B-F21B-C61EBE8F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827" y="0"/>
            <a:ext cx="805634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15F44-57E0-479D-8B7A-4C48EB1E2489}"/>
              </a:ext>
            </a:extLst>
          </p:cNvPr>
          <p:cNvSpPr txBox="1"/>
          <p:nvPr/>
        </p:nvSpPr>
        <p:spPr>
          <a:xfrm>
            <a:off x="3070577" y="101964"/>
            <a:ext cx="659828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Сравнение групп. 21 </a:t>
            </a:r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после проведения операции</a:t>
            </a:r>
          </a:p>
        </p:txBody>
      </p:sp>
      <p:pic>
        <p:nvPicPr>
          <p:cNvPr id="5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91312CE4-B7E0-4EC3-AB18-EA9F3C41FE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29C78D1C-3B4C-4322-9D08-7BDEC9C45D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94788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3AF2E-F192-451B-96B8-38670E904C47}"/>
              </a:ext>
            </a:extLst>
          </p:cNvPr>
          <p:cNvSpPr txBox="1"/>
          <p:nvPr/>
        </p:nvSpPr>
        <p:spPr>
          <a:xfrm>
            <a:off x="1" y="31366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 гистологического исследования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5211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1E100E-55F6-4D7B-98A0-06EA1193F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88"/>
          <a:stretch/>
        </p:blipFill>
        <p:spPr>
          <a:xfrm>
            <a:off x="-2" y="502074"/>
            <a:ext cx="12192000" cy="20098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874E2D-A59C-4BCD-B32B-51D795280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76"/>
          <a:stretch/>
        </p:blipFill>
        <p:spPr>
          <a:xfrm>
            <a:off x="-2" y="2646742"/>
            <a:ext cx="12192000" cy="20360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2348E72-C4CB-4F4B-9441-7580FFE887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87"/>
          <a:stretch/>
        </p:blipFill>
        <p:spPr>
          <a:xfrm>
            <a:off x="0" y="4822634"/>
            <a:ext cx="12192000" cy="2035365"/>
          </a:xfrm>
          <a:prstGeom prst="rect">
            <a:avLst/>
          </a:prstGeom>
        </p:spPr>
      </p:pic>
      <p:pic>
        <p:nvPicPr>
          <p:cNvPr id="1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EB39DC56-4D9D-4EB4-9672-87B19829719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F6D9DF2A-4192-4CD2-A0E8-85EE3BB9BF8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9B671E-6CE5-4F40-99DC-4022DB839885}"/>
              </a:ext>
            </a:extLst>
          </p:cNvPr>
          <p:cNvSpPr txBox="1"/>
          <p:nvPr/>
        </p:nvSpPr>
        <p:spPr>
          <a:xfrm>
            <a:off x="0" y="101964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Опытная группа 1 (</a:t>
            </a:r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гель+НВГ</a:t>
            </a:r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87827-D328-438A-81F8-A209664BA788}"/>
              </a:ext>
            </a:extLst>
          </p:cNvPr>
          <p:cNvSpPr txBox="1"/>
          <p:nvPr/>
        </p:nvSpPr>
        <p:spPr>
          <a:xfrm>
            <a:off x="11343475" y="477237"/>
            <a:ext cx="84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BB207-E66A-42B4-ADAC-03414C8792A2}"/>
              </a:ext>
            </a:extLst>
          </p:cNvPr>
          <p:cNvSpPr txBox="1"/>
          <p:nvPr/>
        </p:nvSpPr>
        <p:spPr>
          <a:xfrm>
            <a:off x="11243733" y="2641783"/>
            <a:ext cx="94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A19EA-D563-48DB-98D6-BCBF170D271C}"/>
              </a:ext>
            </a:extLst>
          </p:cNvPr>
          <p:cNvSpPr txBox="1"/>
          <p:nvPr/>
        </p:nvSpPr>
        <p:spPr>
          <a:xfrm>
            <a:off x="11243733" y="4817673"/>
            <a:ext cx="94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2278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F529F52-E20E-46DA-8AFD-82C8BBD4235D}"/>
              </a:ext>
            </a:extLst>
          </p:cNvPr>
          <p:cNvSpPr txBox="1"/>
          <p:nvPr/>
        </p:nvSpPr>
        <p:spPr>
          <a:xfrm>
            <a:off x="0" y="101964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Опытная группа 1 (</a:t>
            </a:r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гель+НВГ</a:t>
            </a:r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328B06-B7BC-4731-AA61-5F2E86AD9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31" b="32568"/>
          <a:stretch/>
        </p:blipFill>
        <p:spPr>
          <a:xfrm>
            <a:off x="111746" y="1664113"/>
            <a:ext cx="3881088" cy="36440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4C6605-4598-4CCB-AB17-52004A3255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69" b="29405"/>
          <a:stretch/>
        </p:blipFill>
        <p:spPr>
          <a:xfrm>
            <a:off x="4155456" y="1664113"/>
            <a:ext cx="3881088" cy="364409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ACD384E6-F0F5-43FD-8C49-57DEAF2A61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030" b="21077"/>
          <a:stretch/>
        </p:blipFill>
        <p:spPr>
          <a:xfrm>
            <a:off x="8198022" y="1645403"/>
            <a:ext cx="3881088" cy="3644096"/>
          </a:xfrm>
          <a:prstGeom prst="rect">
            <a:avLst/>
          </a:prstGeom>
        </p:spPr>
      </p:pic>
      <p:pic>
        <p:nvPicPr>
          <p:cNvPr id="27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43DBFC15-DB92-41CC-9938-22AA7FED4C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D9D2106E-36D1-4247-8F82-2F1798983E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6A3B2D-6FE0-4A48-9D90-B5C04CDAB901}"/>
              </a:ext>
            </a:extLst>
          </p:cNvPr>
          <p:cNvSpPr txBox="1"/>
          <p:nvPr/>
        </p:nvSpPr>
        <p:spPr>
          <a:xfrm>
            <a:off x="111746" y="1285925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5CADC-EE0B-4AC6-B18B-57EEBC9807D4}"/>
              </a:ext>
            </a:extLst>
          </p:cNvPr>
          <p:cNvSpPr txBox="1"/>
          <p:nvPr/>
        </p:nvSpPr>
        <p:spPr>
          <a:xfrm>
            <a:off x="4155456" y="1276071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F09DD-8EC1-4E4D-8F4F-EFF05AD95A1B}"/>
              </a:ext>
            </a:extLst>
          </p:cNvPr>
          <p:cNvSpPr txBox="1"/>
          <p:nvPr/>
        </p:nvSpPr>
        <p:spPr>
          <a:xfrm>
            <a:off x="8198022" y="1276071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55541-5C9D-44D2-9124-5F55DD450A69}"/>
              </a:ext>
            </a:extLst>
          </p:cNvPr>
          <p:cNvSpPr txBox="1"/>
          <p:nvPr/>
        </p:nvSpPr>
        <p:spPr>
          <a:xfrm>
            <a:off x="111746" y="5452609"/>
            <a:ext cx="1196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Динамика регенерации кожи.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– эпидермис; 2 – грануляционная ткань; 3 – плотная волокнистая соединительная ткань; 4 – гнойный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эксудат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5 –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волосянные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фолликулы. Окраска: гематоксилин и эозин; трихром по Маллори. Масштаб указан на изображениях.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FB843-4F68-4F22-B84B-94FD6FFAB26D}"/>
              </a:ext>
            </a:extLst>
          </p:cNvPr>
          <p:cNvSpPr txBox="1"/>
          <p:nvPr/>
        </p:nvSpPr>
        <p:spPr>
          <a:xfrm>
            <a:off x="6096000" y="2168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1DA2A7-9B3E-4E29-BE3D-DCDE15237F86}"/>
              </a:ext>
            </a:extLst>
          </p:cNvPr>
          <p:cNvSpPr txBox="1"/>
          <p:nvPr/>
        </p:nvSpPr>
        <p:spPr>
          <a:xfrm>
            <a:off x="9421722" y="1954790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F71BFB-3AA5-4B10-A847-40159FDE0104}"/>
              </a:ext>
            </a:extLst>
          </p:cNvPr>
          <p:cNvSpPr txBox="1"/>
          <p:nvPr/>
        </p:nvSpPr>
        <p:spPr>
          <a:xfrm>
            <a:off x="1821440" y="3301495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D2E4A7-81D3-49C9-BC38-24BA351C26C1}"/>
              </a:ext>
            </a:extLst>
          </p:cNvPr>
          <p:cNvSpPr txBox="1"/>
          <p:nvPr/>
        </p:nvSpPr>
        <p:spPr>
          <a:xfrm>
            <a:off x="4729819" y="3137050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FBA030-FF30-41D5-B8A6-DF11C2E1C3FC}"/>
              </a:ext>
            </a:extLst>
          </p:cNvPr>
          <p:cNvSpPr txBox="1"/>
          <p:nvPr/>
        </p:nvSpPr>
        <p:spPr>
          <a:xfrm>
            <a:off x="6615289" y="3670827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7F9203-02DC-4169-8DDB-024DB9E161B4}"/>
              </a:ext>
            </a:extLst>
          </p:cNvPr>
          <p:cNvSpPr txBox="1"/>
          <p:nvPr/>
        </p:nvSpPr>
        <p:spPr>
          <a:xfrm>
            <a:off x="9208151" y="3467451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B43E42-8FD8-43DD-BC35-F827559BB38C}"/>
              </a:ext>
            </a:extLst>
          </p:cNvPr>
          <p:cNvSpPr txBox="1"/>
          <p:nvPr/>
        </p:nvSpPr>
        <p:spPr>
          <a:xfrm>
            <a:off x="246640" y="1828015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6B68AD-E5F2-487C-B572-516B23278DA6}"/>
              </a:ext>
            </a:extLst>
          </p:cNvPr>
          <p:cNvSpPr txBox="1"/>
          <p:nvPr/>
        </p:nvSpPr>
        <p:spPr>
          <a:xfrm>
            <a:off x="4628978" y="1992318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97514F-9AE4-4C2C-8B12-BBB64DAA7632}"/>
              </a:ext>
            </a:extLst>
          </p:cNvPr>
          <p:cNvSpPr txBox="1"/>
          <p:nvPr/>
        </p:nvSpPr>
        <p:spPr>
          <a:xfrm>
            <a:off x="11590334" y="3569861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05001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69ABED-52FE-49C4-92AD-BA615B14C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99"/>
          <a:stretch/>
        </p:blipFill>
        <p:spPr>
          <a:xfrm>
            <a:off x="0" y="477237"/>
            <a:ext cx="12192000" cy="20346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02D987-7154-4C21-83C9-9EEAA5DCC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99"/>
          <a:stretch/>
        </p:blipFill>
        <p:spPr>
          <a:xfrm>
            <a:off x="-2" y="2648867"/>
            <a:ext cx="12192000" cy="20346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9C018C-5424-4A06-B9BC-ACE211F856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65"/>
          <a:stretch/>
        </p:blipFill>
        <p:spPr>
          <a:xfrm>
            <a:off x="0" y="4835820"/>
            <a:ext cx="12192000" cy="2030406"/>
          </a:xfrm>
          <a:prstGeom prst="rect">
            <a:avLst/>
          </a:prstGeom>
        </p:spPr>
      </p:pic>
      <p:pic>
        <p:nvPicPr>
          <p:cNvPr id="1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EB39DC56-4D9D-4EB4-9672-87B19829719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F6D9DF2A-4192-4CD2-A0E8-85EE3BB9BF8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F87827-D328-438A-81F8-A209664BA788}"/>
              </a:ext>
            </a:extLst>
          </p:cNvPr>
          <p:cNvSpPr txBox="1"/>
          <p:nvPr/>
        </p:nvSpPr>
        <p:spPr>
          <a:xfrm>
            <a:off x="11343475" y="477237"/>
            <a:ext cx="84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BB207-E66A-42B4-ADAC-03414C8792A2}"/>
              </a:ext>
            </a:extLst>
          </p:cNvPr>
          <p:cNvSpPr txBox="1"/>
          <p:nvPr/>
        </p:nvSpPr>
        <p:spPr>
          <a:xfrm>
            <a:off x="11243733" y="2641783"/>
            <a:ext cx="94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A19EA-D563-48DB-98D6-BCBF170D271C}"/>
              </a:ext>
            </a:extLst>
          </p:cNvPr>
          <p:cNvSpPr txBox="1"/>
          <p:nvPr/>
        </p:nvSpPr>
        <p:spPr>
          <a:xfrm>
            <a:off x="11243733" y="4817673"/>
            <a:ext cx="9482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499BF-2C12-4447-9C89-C24E40B2A7AB}"/>
              </a:ext>
            </a:extLst>
          </p:cNvPr>
          <p:cNvSpPr txBox="1"/>
          <p:nvPr/>
        </p:nvSpPr>
        <p:spPr>
          <a:xfrm>
            <a:off x="0" y="101964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Опытная группа 2 (гель)</a:t>
            </a:r>
          </a:p>
        </p:txBody>
      </p:sp>
    </p:spTree>
    <p:extLst>
      <p:ext uri="{BB962C8B-B14F-4D97-AF65-F5344CB8AC3E}">
        <p14:creationId xmlns:p14="http://schemas.microsoft.com/office/powerpoint/2010/main" val="197215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43DBFC15-DB92-41CC-9938-22AA7FED4C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D9D2106E-36D1-4247-8F82-2F179898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377DE7-6FAC-4E9A-ADBF-E71367533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36" b="327"/>
          <a:stretch/>
        </p:blipFill>
        <p:spPr>
          <a:xfrm>
            <a:off x="111746" y="1655258"/>
            <a:ext cx="3881088" cy="36618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9B1704-CEAB-40B1-8E9F-C3A6BFDC97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4419"/>
          <a:stretch/>
        </p:blipFill>
        <p:spPr>
          <a:xfrm>
            <a:off x="4155456" y="1664113"/>
            <a:ext cx="3881088" cy="36529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3F240E-B479-4997-A732-C2A2F01F25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" t="-148" r="58782" b="25841"/>
          <a:stretch/>
        </p:blipFill>
        <p:spPr>
          <a:xfrm>
            <a:off x="8198022" y="1655257"/>
            <a:ext cx="3881088" cy="3652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6A3B2D-6FE0-4A48-9D90-B5C04CDAB901}"/>
              </a:ext>
            </a:extLst>
          </p:cNvPr>
          <p:cNvSpPr txBox="1"/>
          <p:nvPr/>
        </p:nvSpPr>
        <p:spPr>
          <a:xfrm>
            <a:off x="111746" y="1285925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5CADC-EE0B-4AC6-B18B-57EEBC9807D4}"/>
              </a:ext>
            </a:extLst>
          </p:cNvPr>
          <p:cNvSpPr txBox="1"/>
          <p:nvPr/>
        </p:nvSpPr>
        <p:spPr>
          <a:xfrm>
            <a:off x="4155456" y="1276071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F09DD-8EC1-4E4D-8F4F-EFF05AD95A1B}"/>
              </a:ext>
            </a:extLst>
          </p:cNvPr>
          <p:cNvSpPr txBox="1"/>
          <p:nvPr/>
        </p:nvSpPr>
        <p:spPr>
          <a:xfrm>
            <a:off x="8198022" y="1276071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55541-5C9D-44D2-9124-5F55DD450A69}"/>
              </a:ext>
            </a:extLst>
          </p:cNvPr>
          <p:cNvSpPr txBox="1"/>
          <p:nvPr/>
        </p:nvSpPr>
        <p:spPr>
          <a:xfrm>
            <a:off x="111746" y="5452609"/>
            <a:ext cx="1196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Динамика регенерации кожи.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– эпидермис; 2 – мышечная ткань кожной мышцы; 3 – грануляционная ткань; 4 – плотная волокнистая соединительная ткань; 5 – гнойный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эксудат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6 – очаг лейкоцитарной инфильтрации в дерме; 7 – струп. Окраска: гематоксилин и эозин. Масштаб указан на изображениях.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FB843-4F68-4F22-B84B-94FD6FFAB26D}"/>
              </a:ext>
            </a:extLst>
          </p:cNvPr>
          <p:cNvSpPr txBox="1"/>
          <p:nvPr/>
        </p:nvSpPr>
        <p:spPr>
          <a:xfrm>
            <a:off x="6096000" y="2168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312E9-313D-47E1-A240-73D3229244FE}"/>
              </a:ext>
            </a:extLst>
          </p:cNvPr>
          <p:cNvSpPr txBox="1"/>
          <p:nvPr/>
        </p:nvSpPr>
        <p:spPr>
          <a:xfrm>
            <a:off x="3286211" y="2690208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0434FC-43D2-4016-AFD7-0BCF73B30F9B}"/>
              </a:ext>
            </a:extLst>
          </p:cNvPr>
          <p:cNvSpPr txBox="1"/>
          <p:nvPr/>
        </p:nvSpPr>
        <p:spPr>
          <a:xfrm>
            <a:off x="4533634" y="1984322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1DA2A7-9B3E-4E29-BE3D-DCDE15237F86}"/>
              </a:ext>
            </a:extLst>
          </p:cNvPr>
          <p:cNvSpPr txBox="1"/>
          <p:nvPr/>
        </p:nvSpPr>
        <p:spPr>
          <a:xfrm>
            <a:off x="9956800" y="1980365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87A6B-AF10-4613-8814-1BEC03399590}"/>
              </a:ext>
            </a:extLst>
          </p:cNvPr>
          <p:cNvSpPr txBox="1"/>
          <p:nvPr/>
        </p:nvSpPr>
        <p:spPr>
          <a:xfrm>
            <a:off x="3611873" y="4713071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9CC86-10D4-4B8E-9E20-C8EED0950861}"/>
              </a:ext>
            </a:extLst>
          </p:cNvPr>
          <p:cNvSpPr txBox="1"/>
          <p:nvPr/>
        </p:nvSpPr>
        <p:spPr>
          <a:xfrm>
            <a:off x="5726665" y="3244334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D58BC2-B3AD-4F86-9D1F-B1053D8BAE72}"/>
              </a:ext>
            </a:extLst>
          </p:cNvPr>
          <p:cNvSpPr txBox="1"/>
          <p:nvPr/>
        </p:nvSpPr>
        <p:spPr>
          <a:xfrm>
            <a:off x="885606" y="4124614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F677F4-8800-4FC2-806E-0EC47514BD1D}"/>
              </a:ext>
            </a:extLst>
          </p:cNvPr>
          <p:cNvSpPr txBox="1"/>
          <p:nvPr/>
        </p:nvSpPr>
        <p:spPr>
          <a:xfrm>
            <a:off x="7528724" y="3490589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052219-441E-4FBA-AAB2-DB392594DCCF}"/>
              </a:ext>
            </a:extLst>
          </p:cNvPr>
          <p:cNvSpPr txBox="1"/>
          <p:nvPr/>
        </p:nvSpPr>
        <p:spPr>
          <a:xfrm>
            <a:off x="9907716" y="3459621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FDC096-DCFC-4629-8813-DECFE19AAA1F}"/>
              </a:ext>
            </a:extLst>
          </p:cNvPr>
          <p:cNvSpPr txBox="1"/>
          <p:nvPr/>
        </p:nvSpPr>
        <p:spPr>
          <a:xfrm>
            <a:off x="1630673" y="2875002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531E35-01D6-4015-B06A-E49E1B07B5BB}"/>
              </a:ext>
            </a:extLst>
          </p:cNvPr>
          <p:cNvSpPr txBox="1"/>
          <p:nvPr/>
        </p:nvSpPr>
        <p:spPr>
          <a:xfrm>
            <a:off x="2767290" y="3702751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36A52-F8A5-4B47-921C-0ED629438A2F}"/>
              </a:ext>
            </a:extLst>
          </p:cNvPr>
          <p:cNvSpPr txBox="1"/>
          <p:nvPr/>
        </p:nvSpPr>
        <p:spPr>
          <a:xfrm>
            <a:off x="1861523" y="1895798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B7FFAC-F926-4872-BDB3-2CD38E874560}"/>
              </a:ext>
            </a:extLst>
          </p:cNvPr>
          <p:cNvSpPr txBox="1"/>
          <p:nvPr/>
        </p:nvSpPr>
        <p:spPr>
          <a:xfrm>
            <a:off x="5957515" y="1664113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3C61B1-901B-4F6F-8D75-15EBA9A7E2A4}"/>
              </a:ext>
            </a:extLst>
          </p:cNvPr>
          <p:cNvSpPr txBox="1"/>
          <p:nvPr/>
        </p:nvSpPr>
        <p:spPr>
          <a:xfrm>
            <a:off x="0" y="101964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Опытная группа 2 (гель)</a:t>
            </a:r>
          </a:p>
        </p:txBody>
      </p:sp>
    </p:spTree>
    <p:extLst>
      <p:ext uri="{BB962C8B-B14F-4D97-AF65-F5344CB8AC3E}">
        <p14:creationId xmlns:p14="http://schemas.microsoft.com/office/powerpoint/2010/main" val="52004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2B0145A-644D-41F3-BBC0-9EE664F2D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44"/>
          <a:stretch/>
        </p:blipFill>
        <p:spPr>
          <a:xfrm>
            <a:off x="0" y="502074"/>
            <a:ext cx="12192000" cy="201264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739212-96C5-48FA-881D-D658CE672C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99"/>
          <a:stretch/>
        </p:blipFill>
        <p:spPr>
          <a:xfrm>
            <a:off x="0" y="2646043"/>
            <a:ext cx="12192000" cy="20346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266AC0-4286-49C8-9FDD-CF188B38B0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99"/>
          <a:stretch/>
        </p:blipFill>
        <p:spPr>
          <a:xfrm>
            <a:off x="-2" y="4835995"/>
            <a:ext cx="12192000" cy="2034652"/>
          </a:xfrm>
          <a:prstGeom prst="rect">
            <a:avLst/>
          </a:prstGeom>
        </p:spPr>
      </p:pic>
      <p:pic>
        <p:nvPicPr>
          <p:cNvPr id="1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EB39DC56-4D9D-4EB4-9672-87B19829719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F6D9DF2A-4192-4CD2-A0E8-85EE3BB9BF8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F87827-D328-438A-81F8-A209664BA788}"/>
              </a:ext>
            </a:extLst>
          </p:cNvPr>
          <p:cNvSpPr txBox="1"/>
          <p:nvPr/>
        </p:nvSpPr>
        <p:spPr>
          <a:xfrm>
            <a:off x="11343475" y="477237"/>
            <a:ext cx="84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BB207-E66A-42B4-ADAC-03414C8792A2}"/>
              </a:ext>
            </a:extLst>
          </p:cNvPr>
          <p:cNvSpPr txBox="1"/>
          <p:nvPr/>
        </p:nvSpPr>
        <p:spPr>
          <a:xfrm>
            <a:off x="11243733" y="2641783"/>
            <a:ext cx="94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A19EA-D563-48DB-98D6-BCBF170D271C}"/>
              </a:ext>
            </a:extLst>
          </p:cNvPr>
          <p:cNvSpPr txBox="1"/>
          <p:nvPr/>
        </p:nvSpPr>
        <p:spPr>
          <a:xfrm>
            <a:off x="11243733" y="4817673"/>
            <a:ext cx="9482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499BF-2C12-4447-9C89-C24E40B2A7AB}"/>
              </a:ext>
            </a:extLst>
          </p:cNvPr>
          <p:cNvSpPr txBox="1"/>
          <p:nvPr/>
        </p:nvSpPr>
        <p:spPr>
          <a:xfrm>
            <a:off x="0" y="101964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Контрольная группа 1 (СД+)</a:t>
            </a:r>
          </a:p>
        </p:txBody>
      </p:sp>
    </p:spTree>
    <p:extLst>
      <p:ext uri="{BB962C8B-B14F-4D97-AF65-F5344CB8AC3E}">
        <p14:creationId xmlns:p14="http://schemas.microsoft.com/office/powerpoint/2010/main" val="372370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3859D6-5F3A-4EC5-8874-3A09C934A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31" b="22876"/>
          <a:stretch/>
        </p:blipFill>
        <p:spPr>
          <a:xfrm>
            <a:off x="111746" y="1664113"/>
            <a:ext cx="3881088" cy="364409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B911A7F-9A5A-48EE-A3D0-7AC39D153C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9" b="17847"/>
          <a:stretch/>
        </p:blipFill>
        <p:spPr>
          <a:xfrm>
            <a:off x="4155457" y="1664114"/>
            <a:ext cx="3881088" cy="364409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3D916F-567D-42E3-B317-9D8E8C7645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32" b="30428"/>
          <a:stretch/>
        </p:blipFill>
        <p:spPr>
          <a:xfrm>
            <a:off x="8198022" y="1655256"/>
            <a:ext cx="3881088" cy="3652953"/>
          </a:xfrm>
          <a:prstGeom prst="rect">
            <a:avLst/>
          </a:prstGeom>
        </p:spPr>
      </p:pic>
      <p:pic>
        <p:nvPicPr>
          <p:cNvPr id="27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43DBFC15-DB92-41CC-9938-22AA7FED4C1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D9D2106E-36D1-4247-8F82-2F1798983E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6A3B2D-6FE0-4A48-9D90-B5C04CDAB901}"/>
              </a:ext>
            </a:extLst>
          </p:cNvPr>
          <p:cNvSpPr txBox="1"/>
          <p:nvPr/>
        </p:nvSpPr>
        <p:spPr>
          <a:xfrm>
            <a:off x="111746" y="1285925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5CADC-EE0B-4AC6-B18B-57EEBC9807D4}"/>
              </a:ext>
            </a:extLst>
          </p:cNvPr>
          <p:cNvSpPr txBox="1"/>
          <p:nvPr/>
        </p:nvSpPr>
        <p:spPr>
          <a:xfrm>
            <a:off x="4155456" y="1276071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F09DD-8EC1-4E4D-8F4F-EFF05AD95A1B}"/>
              </a:ext>
            </a:extLst>
          </p:cNvPr>
          <p:cNvSpPr txBox="1"/>
          <p:nvPr/>
        </p:nvSpPr>
        <p:spPr>
          <a:xfrm>
            <a:off x="8198022" y="1276071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55541-5C9D-44D2-9124-5F55DD450A69}"/>
              </a:ext>
            </a:extLst>
          </p:cNvPr>
          <p:cNvSpPr txBox="1"/>
          <p:nvPr/>
        </p:nvSpPr>
        <p:spPr>
          <a:xfrm>
            <a:off x="111746" y="5452609"/>
            <a:ext cx="1196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Динамика регенерации кожи.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– эпидермис; 2 – мышечная ткань кожной мышцы; 3 – грануляционная ткань; 4 – плотная волокнистая соединительная ткань; 5 – очаг лейкоцитарной инфильтрации; 6 – струп. Окраска: гематоксилин и эозин. Масштаб указан на изображениях.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FB843-4F68-4F22-B84B-94FD6FFAB26D}"/>
              </a:ext>
            </a:extLst>
          </p:cNvPr>
          <p:cNvSpPr txBox="1"/>
          <p:nvPr/>
        </p:nvSpPr>
        <p:spPr>
          <a:xfrm>
            <a:off x="6096000" y="2168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1DA2A7-9B3E-4E29-BE3D-DCDE15237F86}"/>
              </a:ext>
            </a:extLst>
          </p:cNvPr>
          <p:cNvSpPr txBox="1"/>
          <p:nvPr/>
        </p:nvSpPr>
        <p:spPr>
          <a:xfrm>
            <a:off x="8603333" y="2654625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E1E3D5-AC3F-47B6-973A-3BBAFD96E96D}"/>
              </a:ext>
            </a:extLst>
          </p:cNvPr>
          <p:cNvSpPr txBox="1"/>
          <p:nvPr/>
        </p:nvSpPr>
        <p:spPr>
          <a:xfrm>
            <a:off x="0" y="101964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Контрольная группа 1 (СД+)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7B0EF-FB8A-40B9-B7B1-295FB1572065}"/>
              </a:ext>
            </a:extLst>
          </p:cNvPr>
          <p:cNvSpPr txBox="1"/>
          <p:nvPr/>
        </p:nvSpPr>
        <p:spPr>
          <a:xfrm>
            <a:off x="1821440" y="1721877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4D7FA2-449D-47BB-A4B7-FBA70479BB02}"/>
              </a:ext>
            </a:extLst>
          </p:cNvPr>
          <p:cNvSpPr txBox="1"/>
          <p:nvPr/>
        </p:nvSpPr>
        <p:spPr>
          <a:xfrm>
            <a:off x="35685" y="2929011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A2AD34-9D51-4300-A153-EAA4E49B35C2}"/>
              </a:ext>
            </a:extLst>
          </p:cNvPr>
          <p:cNvSpPr txBox="1"/>
          <p:nvPr/>
        </p:nvSpPr>
        <p:spPr>
          <a:xfrm>
            <a:off x="3262492" y="2843276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8A9271-0698-4A6C-B7D5-7B594478042A}"/>
              </a:ext>
            </a:extLst>
          </p:cNvPr>
          <p:cNvSpPr txBox="1"/>
          <p:nvPr/>
        </p:nvSpPr>
        <p:spPr>
          <a:xfrm>
            <a:off x="5741884" y="3197718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709DDD-5F54-4D50-911D-353A5E525A65}"/>
              </a:ext>
            </a:extLst>
          </p:cNvPr>
          <p:cNvSpPr txBox="1"/>
          <p:nvPr/>
        </p:nvSpPr>
        <p:spPr>
          <a:xfrm>
            <a:off x="1314012" y="4785881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B66E11-CE2E-45F2-9182-6B9A419384F0}"/>
              </a:ext>
            </a:extLst>
          </p:cNvPr>
          <p:cNvSpPr txBox="1"/>
          <p:nvPr/>
        </p:nvSpPr>
        <p:spPr>
          <a:xfrm>
            <a:off x="7259593" y="4601215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F4788E-7DC9-43EA-916A-C9B5B5D939F2}"/>
              </a:ext>
            </a:extLst>
          </p:cNvPr>
          <p:cNvSpPr txBox="1"/>
          <p:nvPr/>
        </p:nvSpPr>
        <p:spPr>
          <a:xfrm>
            <a:off x="9899110" y="4114760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A767CB-4AB2-4E88-AC6A-C0E20FA04026}"/>
              </a:ext>
            </a:extLst>
          </p:cNvPr>
          <p:cNvSpPr txBox="1"/>
          <p:nvPr/>
        </p:nvSpPr>
        <p:spPr>
          <a:xfrm>
            <a:off x="9652115" y="2234734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3DD66AA-F440-4EEC-866E-A40EDBD09F57}"/>
              </a:ext>
            </a:extLst>
          </p:cNvPr>
          <p:cNvSpPr txBox="1"/>
          <p:nvPr/>
        </p:nvSpPr>
        <p:spPr>
          <a:xfrm>
            <a:off x="10865612" y="1872882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80212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4AEB56-96B5-49E5-A64C-24BEB4F76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44"/>
          <a:stretch/>
        </p:blipFill>
        <p:spPr>
          <a:xfrm>
            <a:off x="0" y="502074"/>
            <a:ext cx="12192000" cy="20126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3FEC1A-5D5C-43E8-9C7A-CD8C67E44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10"/>
          <a:stretch/>
        </p:blipFill>
        <p:spPr>
          <a:xfrm>
            <a:off x="-4" y="2633397"/>
            <a:ext cx="12192000" cy="20403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BE5236-1431-4B94-AE80-7C45E60973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10"/>
          <a:stretch/>
        </p:blipFill>
        <p:spPr>
          <a:xfrm>
            <a:off x="-4" y="4833163"/>
            <a:ext cx="12192000" cy="2040315"/>
          </a:xfrm>
          <a:prstGeom prst="rect">
            <a:avLst/>
          </a:prstGeom>
        </p:spPr>
      </p:pic>
      <p:pic>
        <p:nvPicPr>
          <p:cNvPr id="1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EB39DC56-4D9D-4EB4-9672-87B19829719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F6D9DF2A-4192-4CD2-A0E8-85EE3BB9BF8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F87827-D328-438A-81F8-A209664BA788}"/>
              </a:ext>
            </a:extLst>
          </p:cNvPr>
          <p:cNvSpPr txBox="1"/>
          <p:nvPr/>
        </p:nvSpPr>
        <p:spPr>
          <a:xfrm>
            <a:off x="11343475" y="477237"/>
            <a:ext cx="84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BB207-E66A-42B4-ADAC-03414C8792A2}"/>
              </a:ext>
            </a:extLst>
          </p:cNvPr>
          <p:cNvSpPr txBox="1"/>
          <p:nvPr/>
        </p:nvSpPr>
        <p:spPr>
          <a:xfrm>
            <a:off x="11243733" y="2641783"/>
            <a:ext cx="94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A19EA-D563-48DB-98D6-BCBF170D271C}"/>
              </a:ext>
            </a:extLst>
          </p:cNvPr>
          <p:cNvSpPr txBox="1"/>
          <p:nvPr/>
        </p:nvSpPr>
        <p:spPr>
          <a:xfrm>
            <a:off x="11243733" y="4817673"/>
            <a:ext cx="9482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499BF-2C12-4447-9C89-C24E40B2A7AB}"/>
              </a:ext>
            </a:extLst>
          </p:cNvPr>
          <p:cNvSpPr txBox="1"/>
          <p:nvPr/>
        </p:nvSpPr>
        <p:spPr>
          <a:xfrm>
            <a:off x="0" y="101964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Контрольная группа 2 (СД-)</a:t>
            </a:r>
          </a:p>
        </p:txBody>
      </p:sp>
    </p:spTree>
    <p:extLst>
      <p:ext uri="{BB962C8B-B14F-4D97-AF65-F5344CB8AC3E}">
        <p14:creationId xmlns:p14="http://schemas.microsoft.com/office/powerpoint/2010/main" val="990643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943609F1-931A-4AFB-B043-072BB8D191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D91C2C7C-03C8-4383-8ABF-BF47F354E2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43593D-6260-42E0-BB26-93E9D230987B}"/>
              </a:ext>
            </a:extLst>
          </p:cNvPr>
          <p:cNvSpPr txBox="1"/>
          <p:nvPr/>
        </p:nvSpPr>
        <p:spPr>
          <a:xfrm>
            <a:off x="-12401" y="1899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Материал и методы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77156A2-FD84-4F5A-AE7D-3E3C2CB88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" y="2205205"/>
            <a:ext cx="2879199" cy="3370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1F8EB-8DEC-4743-90EB-3277C4CE3B5A}"/>
              </a:ext>
            </a:extLst>
          </p:cNvPr>
          <p:cNvSpPr txBox="1"/>
          <p:nvPr/>
        </p:nvSpPr>
        <p:spPr>
          <a:xfrm>
            <a:off x="1495510" y="341909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n=110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C011F6-EF49-40DC-98EB-49BCFE859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108" y="1564561"/>
            <a:ext cx="1885569" cy="220749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2D0D8B-535C-4199-95D0-AA18FA53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80151" y="4210912"/>
            <a:ext cx="1885569" cy="2207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813C89-9B99-4109-B3B3-6B634BB8367F}"/>
              </a:ext>
            </a:extLst>
          </p:cNvPr>
          <p:cNvSpPr txBox="1"/>
          <p:nvPr/>
        </p:nvSpPr>
        <p:spPr>
          <a:xfrm>
            <a:off x="4300799" y="226333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n=90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024EBF-C12E-46FA-A002-F1E372F2C0C6}"/>
              </a:ext>
            </a:extLst>
          </p:cNvPr>
          <p:cNvSpPr txBox="1"/>
          <p:nvPr/>
        </p:nvSpPr>
        <p:spPr>
          <a:xfrm>
            <a:off x="4309748" y="533775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F846234-CE83-4B88-ACF1-17013A29ED26}"/>
              </a:ext>
            </a:extLst>
          </p:cNvPr>
          <p:cNvCxnSpPr>
            <a:cxnSpLocks/>
          </p:cNvCxnSpPr>
          <p:nvPr/>
        </p:nvCxnSpPr>
        <p:spPr>
          <a:xfrm>
            <a:off x="5609464" y="3249946"/>
            <a:ext cx="972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0B6A26E-7F19-4E79-A5F8-32AF2C569B94}"/>
              </a:ext>
            </a:extLst>
          </p:cNvPr>
          <p:cNvCxnSpPr>
            <a:cxnSpLocks/>
          </p:cNvCxnSpPr>
          <p:nvPr/>
        </p:nvCxnSpPr>
        <p:spPr>
          <a:xfrm>
            <a:off x="5609464" y="4503012"/>
            <a:ext cx="972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010E7C1-30FC-4AC7-9EF0-49697266AAAF}"/>
              </a:ext>
            </a:extLst>
          </p:cNvPr>
          <p:cNvCxnSpPr>
            <a:stCxn id="11" idx="3"/>
          </p:cNvCxnSpPr>
          <p:nvPr/>
        </p:nvCxnSpPr>
        <p:spPr>
          <a:xfrm flipV="1">
            <a:off x="2935110" y="3249946"/>
            <a:ext cx="767645" cy="640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12DD579-9E06-447F-970D-9FAD51AA2D5C}"/>
              </a:ext>
            </a:extLst>
          </p:cNvPr>
          <p:cNvCxnSpPr>
            <a:cxnSpLocks/>
          </p:cNvCxnSpPr>
          <p:nvPr/>
        </p:nvCxnSpPr>
        <p:spPr>
          <a:xfrm>
            <a:off x="2946755" y="3890590"/>
            <a:ext cx="756000" cy="640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CDAA322B-BAEC-4B91-BBB7-002B5C76410A}"/>
              </a:ext>
            </a:extLst>
          </p:cNvPr>
          <p:cNvGrpSpPr/>
          <p:nvPr/>
        </p:nvGrpSpPr>
        <p:grpSpPr>
          <a:xfrm>
            <a:off x="5035295" y="1159137"/>
            <a:ext cx="1422667" cy="1575482"/>
            <a:chOff x="5125607" y="697547"/>
            <a:chExt cx="1422667" cy="1575482"/>
          </a:xfrm>
        </p:grpSpPr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BAB0CCD3-755E-473A-8669-E0E0AEFFE1E0}"/>
                </a:ext>
              </a:extLst>
            </p:cNvPr>
            <p:cNvGrpSpPr/>
            <p:nvPr/>
          </p:nvGrpSpPr>
          <p:grpSpPr>
            <a:xfrm>
              <a:off x="5125607" y="697547"/>
              <a:ext cx="1422667" cy="1575482"/>
              <a:chOff x="5125607" y="697547"/>
              <a:chExt cx="1422667" cy="1575482"/>
            </a:xfrm>
          </p:grpSpPr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759655F8-8196-43DF-9D62-D171FD03973F}"/>
                  </a:ext>
                </a:extLst>
              </p:cNvPr>
              <p:cNvGrpSpPr/>
              <p:nvPr/>
            </p:nvGrpSpPr>
            <p:grpSpPr>
              <a:xfrm>
                <a:off x="5125607" y="697547"/>
                <a:ext cx="1422667" cy="1575482"/>
                <a:chOff x="3793572" y="2135782"/>
                <a:chExt cx="2625071" cy="2625071"/>
              </a:xfrm>
            </p:grpSpPr>
            <p:pic>
              <p:nvPicPr>
                <p:cNvPr id="23" name="Рисунок 22">
                  <a:extLst>
                    <a:ext uri="{FF2B5EF4-FFF2-40B4-BE49-F238E27FC236}">
                      <a16:creationId xmlns:a16="http://schemas.microsoft.com/office/drawing/2014/main" id="{B71E203A-9F29-481E-BDF4-87F44C5BC0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3572" y="2135782"/>
                  <a:ext cx="2625071" cy="2625071"/>
                </a:xfrm>
                <a:prstGeom prst="rect">
                  <a:avLst/>
                </a:prstGeom>
              </p:spPr>
            </p:pic>
            <p:sp>
              <p:nvSpPr>
                <p:cNvPr id="24" name="Прямоугольник 23">
                  <a:extLst>
                    <a:ext uri="{FF2B5EF4-FFF2-40B4-BE49-F238E27FC236}">
                      <a16:creationId xmlns:a16="http://schemas.microsoft.com/office/drawing/2014/main" id="{7C52BF7D-04B8-4620-B5A5-73FBE804A7F5}"/>
                    </a:ext>
                  </a:extLst>
                </p:cNvPr>
                <p:cNvSpPr/>
                <p:nvPr/>
              </p:nvSpPr>
              <p:spPr>
                <a:xfrm rot="18720461">
                  <a:off x="4512871" y="3250955"/>
                  <a:ext cx="1114894" cy="4370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1FE62B5-78D4-4182-A676-E9FC4E7DE53B}"/>
                    </a:ext>
                  </a:extLst>
                </p:cNvPr>
                <p:cNvSpPr txBox="1"/>
                <p:nvPr/>
              </p:nvSpPr>
              <p:spPr>
                <a:xfrm rot="18905045">
                  <a:off x="4630786" y="3238701"/>
                  <a:ext cx="879064" cy="461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STZ</a:t>
                  </a:r>
                  <a:endParaRPr lang="ru-RU" dirty="0">
                    <a:solidFill>
                      <a:srgbClr val="66FF33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3229DF78-6238-466D-9E03-63CF51416CBE}"/>
                  </a:ext>
                </a:extLst>
              </p:cNvPr>
              <p:cNvSpPr/>
              <p:nvPr/>
            </p:nvSpPr>
            <p:spPr>
              <a:xfrm rot="2818021">
                <a:off x="5497775" y="1681529"/>
                <a:ext cx="234292" cy="783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ED5042BB-1B40-4322-9162-0D26782655ED}"/>
                </a:ext>
              </a:extLst>
            </p:cNvPr>
            <p:cNvSpPr/>
            <p:nvPr/>
          </p:nvSpPr>
          <p:spPr>
            <a:xfrm rot="2818021">
              <a:off x="5903022" y="1231335"/>
              <a:ext cx="234292" cy="78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6998A38-1584-4F6C-8209-B57718A62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422" y="1564561"/>
            <a:ext cx="1885569" cy="220749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3B91904-01A3-45B6-957B-4AFF77C28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23754" y="4210912"/>
            <a:ext cx="1885569" cy="220749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390C31A-6CA9-4D71-BF12-A72DDA3E19F8}"/>
              </a:ext>
            </a:extLst>
          </p:cNvPr>
          <p:cNvSpPr txBox="1"/>
          <p:nvPr/>
        </p:nvSpPr>
        <p:spPr>
          <a:xfrm>
            <a:off x="7235209" y="19302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455A29-EBA2-43FC-A931-29BAB300B5DD}"/>
              </a:ext>
            </a:extLst>
          </p:cNvPr>
          <p:cNvSpPr txBox="1"/>
          <p:nvPr/>
        </p:nvSpPr>
        <p:spPr>
          <a:xfrm>
            <a:off x="7223525" y="564767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5744CC3B-D6D8-48FC-9402-15E136A3E935}"/>
              </a:ext>
            </a:extLst>
          </p:cNvPr>
          <p:cNvSpPr/>
          <p:nvPr/>
        </p:nvSpPr>
        <p:spPr>
          <a:xfrm>
            <a:off x="7305328" y="2302419"/>
            <a:ext cx="552908" cy="556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7A5BD608-A56E-493B-9704-70AA1FA950C6}"/>
              </a:ext>
            </a:extLst>
          </p:cNvPr>
          <p:cNvSpPr/>
          <p:nvPr/>
        </p:nvSpPr>
        <p:spPr>
          <a:xfrm>
            <a:off x="7305328" y="5102840"/>
            <a:ext cx="552908" cy="556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ADDBDE1-C88D-490D-852F-B0792DC66BC4}"/>
              </a:ext>
            </a:extLst>
          </p:cNvPr>
          <p:cNvCxnSpPr>
            <a:cxnSpLocks/>
          </p:cNvCxnSpPr>
          <p:nvPr/>
        </p:nvCxnSpPr>
        <p:spPr>
          <a:xfrm rot="16200000">
            <a:off x="7581782" y="5102840"/>
            <a:ext cx="0" cy="55612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A9D018DB-2CD5-4095-B7C2-3BC446660505}"/>
              </a:ext>
            </a:extLst>
          </p:cNvPr>
          <p:cNvCxnSpPr>
            <a:cxnSpLocks/>
          </p:cNvCxnSpPr>
          <p:nvPr/>
        </p:nvCxnSpPr>
        <p:spPr>
          <a:xfrm rot="16200000">
            <a:off x="7590773" y="2306582"/>
            <a:ext cx="0" cy="55612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49255A2-1B9E-4877-B625-FAFB2EDD7599}"/>
              </a:ext>
            </a:extLst>
          </p:cNvPr>
          <p:cNvSpPr txBox="1"/>
          <p:nvPr/>
        </p:nvSpPr>
        <p:spPr>
          <a:xfrm>
            <a:off x="7293255" y="2346636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BB2C5A-33B2-472E-BE1B-7E43CCD2A585}"/>
              </a:ext>
            </a:extLst>
          </p:cNvPr>
          <p:cNvSpPr txBox="1"/>
          <p:nvPr/>
        </p:nvSpPr>
        <p:spPr>
          <a:xfrm>
            <a:off x="7295553" y="5147421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F4FB37-A472-432E-A756-548772A7E2AE}"/>
              </a:ext>
            </a:extLst>
          </p:cNvPr>
          <p:cNvSpPr txBox="1"/>
          <p:nvPr/>
        </p:nvSpPr>
        <p:spPr>
          <a:xfrm>
            <a:off x="-776" y="725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 эксперимента</a:t>
            </a:r>
            <a:endParaRPr lang="en-US" sz="20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03D93010-C889-4BD0-9FEA-BCF2A969465C}"/>
              </a:ext>
            </a:extLst>
          </p:cNvPr>
          <p:cNvCxnSpPr>
            <a:cxnSpLocks/>
          </p:cNvCxnSpPr>
          <p:nvPr/>
        </p:nvCxnSpPr>
        <p:spPr>
          <a:xfrm>
            <a:off x="8506758" y="3249946"/>
            <a:ext cx="972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55F10619-1500-46F4-BF6E-5CC07A024863}"/>
              </a:ext>
            </a:extLst>
          </p:cNvPr>
          <p:cNvCxnSpPr>
            <a:cxnSpLocks/>
          </p:cNvCxnSpPr>
          <p:nvPr/>
        </p:nvCxnSpPr>
        <p:spPr>
          <a:xfrm>
            <a:off x="8506758" y="4503012"/>
            <a:ext cx="972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CE80978A-BB01-4E6C-8FB2-8D486F306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16" y="1564561"/>
            <a:ext cx="1885569" cy="2207496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F3D72BE-838F-453D-962A-DD11E7292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21048" y="4210912"/>
            <a:ext cx="1885569" cy="220749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7C4C198-0960-4B9D-87EC-3E5A01B6BA42}"/>
              </a:ext>
            </a:extLst>
          </p:cNvPr>
          <p:cNvSpPr txBox="1"/>
          <p:nvPr/>
        </p:nvSpPr>
        <p:spPr>
          <a:xfrm>
            <a:off x="10132503" y="1930243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E1C63E-B6B8-4F59-A68B-916D03E9A54E}"/>
              </a:ext>
            </a:extLst>
          </p:cNvPr>
          <p:cNvSpPr txBox="1"/>
          <p:nvPr/>
        </p:nvSpPr>
        <p:spPr>
          <a:xfrm>
            <a:off x="10120819" y="564767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n=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id="{C661295B-1325-4810-BB22-7B1E31F00197}"/>
              </a:ext>
            </a:extLst>
          </p:cNvPr>
          <p:cNvSpPr/>
          <p:nvPr/>
        </p:nvSpPr>
        <p:spPr>
          <a:xfrm>
            <a:off x="10202622" y="2302419"/>
            <a:ext cx="552908" cy="55612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9D6F4F28-27E6-4A4B-9104-CF5C7A93ED0F}"/>
              </a:ext>
            </a:extLst>
          </p:cNvPr>
          <p:cNvSpPr/>
          <p:nvPr/>
        </p:nvSpPr>
        <p:spPr>
          <a:xfrm>
            <a:off x="10202622" y="5102840"/>
            <a:ext cx="552908" cy="55612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8B63E16D-4818-451F-AD5E-3CF3D05266DC}"/>
              </a:ext>
            </a:extLst>
          </p:cNvPr>
          <p:cNvCxnSpPr>
            <a:cxnSpLocks/>
          </p:cNvCxnSpPr>
          <p:nvPr/>
        </p:nvCxnSpPr>
        <p:spPr>
          <a:xfrm rot="16200000">
            <a:off x="10479076" y="5102840"/>
            <a:ext cx="0" cy="55612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5AE27ACC-57F6-4381-9F4C-0A64A41C579E}"/>
              </a:ext>
            </a:extLst>
          </p:cNvPr>
          <p:cNvCxnSpPr>
            <a:cxnSpLocks/>
          </p:cNvCxnSpPr>
          <p:nvPr/>
        </p:nvCxnSpPr>
        <p:spPr>
          <a:xfrm rot="16200000">
            <a:off x="10488067" y="2306582"/>
            <a:ext cx="0" cy="55612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B4B1738-DDA5-479F-9A6C-3ABD2C0D3B93}"/>
              </a:ext>
            </a:extLst>
          </p:cNvPr>
          <p:cNvSpPr txBox="1"/>
          <p:nvPr/>
        </p:nvSpPr>
        <p:spPr>
          <a:xfrm>
            <a:off x="10190549" y="2346636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мм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1EE7F9-13FD-4710-AA47-FB5DA73D3E7B}"/>
              </a:ext>
            </a:extLst>
          </p:cNvPr>
          <p:cNvSpPr txBox="1"/>
          <p:nvPr/>
        </p:nvSpPr>
        <p:spPr>
          <a:xfrm>
            <a:off x="10192847" y="5147421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мм</a:t>
            </a: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4C0C442C-BD46-4967-B086-BDAD8601E703}"/>
              </a:ext>
            </a:extLst>
          </p:cNvPr>
          <p:cNvGrpSpPr/>
          <p:nvPr/>
        </p:nvGrpSpPr>
        <p:grpSpPr>
          <a:xfrm>
            <a:off x="10479629" y="986975"/>
            <a:ext cx="1422667" cy="1575482"/>
            <a:chOff x="5125607" y="697547"/>
            <a:chExt cx="1422667" cy="1575482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511794B2-5E0E-429F-969D-71726A799351}"/>
                </a:ext>
              </a:extLst>
            </p:cNvPr>
            <p:cNvGrpSpPr/>
            <p:nvPr/>
          </p:nvGrpSpPr>
          <p:grpSpPr>
            <a:xfrm>
              <a:off x="5125607" y="697547"/>
              <a:ext cx="1422667" cy="1575482"/>
              <a:chOff x="5125607" y="697547"/>
              <a:chExt cx="1422667" cy="1575482"/>
            </a:xfrm>
          </p:grpSpPr>
          <p:grpSp>
            <p:nvGrpSpPr>
              <p:cNvPr id="59" name="Группа 58">
                <a:extLst>
                  <a:ext uri="{FF2B5EF4-FFF2-40B4-BE49-F238E27FC236}">
                    <a16:creationId xmlns:a16="http://schemas.microsoft.com/office/drawing/2014/main" id="{92C78CB8-2106-4FC6-BBC5-ED43233F9A0E}"/>
                  </a:ext>
                </a:extLst>
              </p:cNvPr>
              <p:cNvGrpSpPr/>
              <p:nvPr/>
            </p:nvGrpSpPr>
            <p:grpSpPr>
              <a:xfrm>
                <a:off x="5125607" y="697547"/>
                <a:ext cx="1422667" cy="1575482"/>
                <a:chOff x="3793572" y="2135782"/>
                <a:chExt cx="2625071" cy="2625071"/>
              </a:xfrm>
            </p:grpSpPr>
            <p:pic>
              <p:nvPicPr>
                <p:cNvPr id="61" name="Рисунок 60">
                  <a:extLst>
                    <a:ext uri="{FF2B5EF4-FFF2-40B4-BE49-F238E27FC236}">
                      <a16:creationId xmlns:a16="http://schemas.microsoft.com/office/drawing/2014/main" id="{1F1CB86D-A7AE-46FE-8119-06F3B8AC4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3572" y="2135782"/>
                  <a:ext cx="2625071" cy="2625071"/>
                </a:xfrm>
                <a:prstGeom prst="rect">
                  <a:avLst/>
                </a:prstGeom>
              </p:spPr>
            </p:pic>
            <p:sp>
              <p:nvSpPr>
                <p:cNvPr id="62" name="Прямоугольник 61">
                  <a:extLst>
                    <a:ext uri="{FF2B5EF4-FFF2-40B4-BE49-F238E27FC236}">
                      <a16:creationId xmlns:a16="http://schemas.microsoft.com/office/drawing/2014/main" id="{3075609F-E3B8-4D0F-8880-D528906740DA}"/>
                    </a:ext>
                  </a:extLst>
                </p:cNvPr>
                <p:cNvSpPr/>
                <p:nvPr/>
              </p:nvSpPr>
              <p:spPr>
                <a:xfrm rot="18720461">
                  <a:off x="4512871" y="3250955"/>
                  <a:ext cx="1114894" cy="4370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CAB208D-B96C-4319-9133-202DFF593F0E}"/>
                    </a:ext>
                  </a:extLst>
                </p:cNvPr>
                <p:cNvSpPr txBox="1"/>
                <p:nvPr/>
              </p:nvSpPr>
              <p:spPr>
                <a:xfrm rot="18905045">
                  <a:off x="4602154" y="3238701"/>
                  <a:ext cx="936329" cy="4615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200" dirty="0">
                      <a:solidFill>
                        <a:srgbClr val="00B0F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Гель</a:t>
                  </a:r>
                  <a:endParaRPr lang="ru-RU" dirty="0">
                    <a:solidFill>
                      <a:srgbClr val="00B0F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Прямоугольник 59">
                <a:extLst>
                  <a:ext uri="{FF2B5EF4-FFF2-40B4-BE49-F238E27FC236}">
                    <a16:creationId xmlns:a16="http://schemas.microsoft.com/office/drawing/2014/main" id="{2B845A4B-6C66-4133-9B85-C1950CEE1A6A}"/>
                  </a:ext>
                </a:extLst>
              </p:cNvPr>
              <p:cNvSpPr/>
              <p:nvPr/>
            </p:nvSpPr>
            <p:spPr>
              <a:xfrm rot="2818021">
                <a:off x="5497775" y="1681529"/>
                <a:ext cx="234292" cy="783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3F5F0D09-EEBB-4DC7-8CCB-9C1873501860}"/>
                </a:ext>
              </a:extLst>
            </p:cNvPr>
            <p:cNvSpPr/>
            <p:nvPr/>
          </p:nvSpPr>
          <p:spPr>
            <a:xfrm rot="2818021">
              <a:off x="5903022" y="1231335"/>
              <a:ext cx="234292" cy="783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C1C656C-99EC-4338-8D45-15245B50670A}"/>
              </a:ext>
            </a:extLst>
          </p:cNvPr>
          <p:cNvSpPr txBox="1"/>
          <p:nvPr/>
        </p:nvSpPr>
        <p:spPr>
          <a:xfrm>
            <a:off x="962030" y="5717653"/>
            <a:ext cx="195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Wistar, 150-200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</a:t>
            </a:r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0AE722DD-3089-4607-9536-3D6D68A7E810}"/>
              </a:ext>
            </a:extLst>
          </p:cNvPr>
          <p:cNvCxnSpPr>
            <a:cxnSpLocks/>
          </p:cNvCxnSpPr>
          <p:nvPr/>
        </p:nvCxnSpPr>
        <p:spPr>
          <a:xfrm flipV="1">
            <a:off x="7875026" y="1575453"/>
            <a:ext cx="265441" cy="47106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4DB9CD6-5482-4989-9FA0-3B5108D40628}"/>
              </a:ext>
            </a:extLst>
          </p:cNvPr>
          <p:cNvSpPr txBox="1"/>
          <p:nvPr/>
        </p:nvSpPr>
        <p:spPr>
          <a:xfrm>
            <a:off x="8143179" y="1052233"/>
            <a:ext cx="126934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Глюкоза</a:t>
            </a:r>
          </a:p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≥15 ммоль/л</a:t>
            </a:r>
          </a:p>
        </p:txBody>
      </p:sp>
    </p:spTree>
    <p:extLst>
      <p:ext uri="{BB962C8B-B14F-4D97-AF65-F5344CB8AC3E}">
        <p14:creationId xmlns:p14="http://schemas.microsoft.com/office/powerpoint/2010/main" val="55478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  <p:bldP spid="36" grpId="0" animBg="1"/>
      <p:bldP spid="37" grpId="0" animBg="1"/>
      <p:bldP spid="41" grpId="0"/>
      <p:bldP spid="42" grpId="0"/>
      <p:bldP spid="48" grpId="0"/>
      <p:bldP spid="49" grpId="0"/>
      <p:bldP spid="50" grpId="0" animBg="1"/>
      <p:bldP spid="51" grpId="0" animBg="1"/>
      <p:bldP spid="54" grpId="0"/>
      <p:bldP spid="55" grpId="0"/>
      <p:bldP spid="6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43DBFC15-DB92-41CC-9938-22AA7FED4C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D9D2106E-36D1-4247-8F82-2F1798983E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8D701D-870D-4D56-A3A8-609F11BFDA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12" b="22126"/>
          <a:stretch/>
        </p:blipFill>
        <p:spPr>
          <a:xfrm>
            <a:off x="111746" y="1655257"/>
            <a:ext cx="3881088" cy="36440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21216E-1241-4C55-A246-8D14FAD466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" r="58818" b="26084"/>
          <a:stretch/>
        </p:blipFill>
        <p:spPr>
          <a:xfrm>
            <a:off x="4155456" y="1654260"/>
            <a:ext cx="3881088" cy="36539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BF09BB-0E68-48EE-9041-11DFC59D6C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90" b="25114"/>
          <a:stretch/>
        </p:blipFill>
        <p:spPr>
          <a:xfrm>
            <a:off x="8198023" y="1645404"/>
            <a:ext cx="3881087" cy="3653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6A3B2D-6FE0-4A48-9D90-B5C04CDAB901}"/>
              </a:ext>
            </a:extLst>
          </p:cNvPr>
          <p:cNvSpPr txBox="1"/>
          <p:nvPr/>
        </p:nvSpPr>
        <p:spPr>
          <a:xfrm>
            <a:off x="111746" y="1285925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5CADC-EE0B-4AC6-B18B-57EEBC9807D4}"/>
              </a:ext>
            </a:extLst>
          </p:cNvPr>
          <p:cNvSpPr txBox="1"/>
          <p:nvPr/>
        </p:nvSpPr>
        <p:spPr>
          <a:xfrm>
            <a:off x="4155456" y="1276071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F09DD-8EC1-4E4D-8F4F-EFF05AD95A1B}"/>
              </a:ext>
            </a:extLst>
          </p:cNvPr>
          <p:cNvSpPr txBox="1"/>
          <p:nvPr/>
        </p:nvSpPr>
        <p:spPr>
          <a:xfrm>
            <a:off x="8198022" y="1276071"/>
            <a:ext cx="3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55541-5C9D-44D2-9124-5F55DD450A69}"/>
              </a:ext>
            </a:extLst>
          </p:cNvPr>
          <p:cNvSpPr txBox="1"/>
          <p:nvPr/>
        </p:nvSpPr>
        <p:spPr>
          <a:xfrm>
            <a:off x="111746" y="5452609"/>
            <a:ext cx="1196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Динамика регенерации кожи.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– эпидермис; 2 – грануляционная ткань; 3 – плотная волокнистая соединительная ткань; 4 – струп. Окраска: гематоксилин и эозин; трихром по Маллори. Масштаб указан на изображениях.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FB843-4F68-4F22-B84B-94FD6FFAB26D}"/>
              </a:ext>
            </a:extLst>
          </p:cNvPr>
          <p:cNvSpPr txBox="1"/>
          <p:nvPr/>
        </p:nvSpPr>
        <p:spPr>
          <a:xfrm>
            <a:off x="6096000" y="21689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1DA2A7-9B3E-4E29-BE3D-DCDE15237F86}"/>
              </a:ext>
            </a:extLst>
          </p:cNvPr>
          <p:cNvSpPr txBox="1"/>
          <p:nvPr/>
        </p:nvSpPr>
        <p:spPr>
          <a:xfrm>
            <a:off x="9004379" y="1984322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2BC7B9-B42B-4F4B-83DB-FDD5547E1EB2}"/>
              </a:ext>
            </a:extLst>
          </p:cNvPr>
          <p:cNvSpPr txBox="1"/>
          <p:nvPr/>
        </p:nvSpPr>
        <p:spPr>
          <a:xfrm>
            <a:off x="0" y="101964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Контрольная группа 2 (СД-)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0800E4-0478-4DA5-A06A-AE1444F55DEB}"/>
              </a:ext>
            </a:extLst>
          </p:cNvPr>
          <p:cNvSpPr txBox="1"/>
          <p:nvPr/>
        </p:nvSpPr>
        <p:spPr>
          <a:xfrm>
            <a:off x="3462906" y="1711622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5E5253-71FA-40BF-8414-8336494472DB}"/>
              </a:ext>
            </a:extLst>
          </p:cNvPr>
          <p:cNvSpPr txBox="1"/>
          <p:nvPr/>
        </p:nvSpPr>
        <p:spPr>
          <a:xfrm>
            <a:off x="1741902" y="3244334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D6AA68-C3CD-4444-9E4F-752E4DAA8B51}"/>
              </a:ext>
            </a:extLst>
          </p:cNvPr>
          <p:cNvSpPr txBox="1"/>
          <p:nvPr/>
        </p:nvSpPr>
        <p:spPr>
          <a:xfrm>
            <a:off x="6537638" y="3996631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C2AF2B-46AC-4B7F-BDFF-E98EDBFA2A82}"/>
              </a:ext>
            </a:extLst>
          </p:cNvPr>
          <p:cNvSpPr txBox="1"/>
          <p:nvPr/>
        </p:nvSpPr>
        <p:spPr>
          <a:xfrm>
            <a:off x="9298508" y="3916046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7E3788-3B8E-404A-A423-0C836DF18C5A}"/>
              </a:ext>
            </a:extLst>
          </p:cNvPr>
          <p:cNvSpPr txBox="1"/>
          <p:nvPr/>
        </p:nvSpPr>
        <p:spPr>
          <a:xfrm>
            <a:off x="4884848" y="2419400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EA0231-2725-4B71-B1E0-3A9B760F25F7}"/>
              </a:ext>
            </a:extLst>
          </p:cNvPr>
          <p:cNvSpPr txBox="1"/>
          <p:nvPr/>
        </p:nvSpPr>
        <p:spPr>
          <a:xfrm>
            <a:off x="4656600" y="3244334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98216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24A35A36-FE00-4DFB-9402-079FC14F27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2C8A7AE6-0BDF-42B1-B988-124869AB42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37539D-9B49-41F9-A63A-1E1A0A289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39" y="3272689"/>
            <a:ext cx="5048575" cy="264103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8594A48-F7D5-4EAB-A0B4-2914519C9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83" y="586517"/>
            <a:ext cx="5048575" cy="26410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D5E666-3368-4326-BB6C-45A5867E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84" y="3272689"/>
            <a:ext cx="5048575" cy="26410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455541-5C9D-44D2-9124-5F55DD450A69}"/>
              </a:ext>
            </a:extLst>
          </p:cNvPr>
          <p:cNvSpPr txBox="1"/>
          <p:nvPr/>
        </p:nvSpPr>
        <p:spPr>
          <a:xfrm>
            <a:off x="1017684" y="5900803"/>
            <a:ext cx="10156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поджелудочной железы (21 </a:t>
            </a:r>
            <a:r>
              <a:rPr lang="ru-RU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.).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– островки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Лангерганса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2 –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ацинусы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3 – внутридольковый проток; 4 –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междольковый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проток; 5 – кровеносные сосуды. Окраска: гематоксилин и эозин. Масштаб указан на изображениях.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2BC7B9-B42B-4F4B-83DB-FDD5547E1EB2}"/>
              </a:ext>
            </a:extLst>
          </p:cNvPr>
          <p:cNvSpPr txBox="1"/>
          <p:nvPr/>
        </p:nvSpPr>
        <p:spPr>
          <a:xfrm>
            <a:off x="0" y="101964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Структура поджелудочной железы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77CE0DE-B94C-44CE-A2E3-2A7FEF1E7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740" y="587596"/>
            <a:ext cx="5048575" cy="26410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79F9B3-7ED4-4670-A1FE-0E7E7D039C92}"/>
              </a:ext>
            </a:extLst>
          </p:cNvPr>
          <p:cNvSpPr txBox="1"/>
          <p:nvPr/>
        </p:nvSpPr>
        <p:spPr>
          <a:xfrm>
            <a:off x="0" y="1584948"/>
            <a:ext cx="101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Опыт 1</a:t>
            </a:r>
          </a:p>
          <a:p>
            <a:pPr algn="ctr"/>
            <a:r>
              <a:rPr lang="ru-RU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Гель+НВГ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093185-DC03-453E-9E0A-3E9CA6C03569}"/>
              </a:ext>
            </a:extLst>
          </p:cNvPr>
          <p:cNvSpPr txBox="1"/>
          <p:nvPr/>
        </p:nvSpPr>
        <p:spPr>
          <a:xfrm>
            <a:off x="0" y="4069987"/>
            <a:ext cx="101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Опыт 2</a:t>
            </a:r>
          </a:p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Гель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A242E7-9171-4AC3-BF9C-188512EBD59C}"/>
              </a:ext>
            </a:extLst>
          </p:cNvPr>
          <p:cNvSpPr txBox="1"/>
          <p:nvPr/>
        </p:nvSpPr>
        <p:spPr>
          <a:xfrm>
            <a:off x="11084312" y="1584948"/>
            <a:ext cx="120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 1</a:t>
            </a:r>
          </a:p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СД-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FD33B-3F07-4F2A-95F6-141A4685C2EB}"/>
              </a:ext>
            </a:extLst>
          </p:cNvPr>
          <p:cNvSpPr txBox="1"/>
          <p:nvPr/>
        </p:nvSpPr>
        <p:spPr>
          <a:xfrm>
            <a:off x="11080989" y="4069987"/>
            <a:ext cx="1204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Контроль 2</a:t>
            </a:r>
          </a:p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СД+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08364D-0562-4BA6-9869-79D47A4F7DC0}"/>
              </a:ext>
            </a:extLst>
          </p:cNvPr>
          <p:cNvSpPr txBox="1"/>
          <p:nvPr/>
        </p:nvSpPr>
        <p:spPr>
          <a:xfrm>
            <a:off x="1460196" y="2523388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05B354-E974-4F86-B7D4-066FEC2B73BA}"/>
              </a:ext>
            </a:extLst>
          </p:cNvPr>
          <p:cNvSpPr txBox="1"/>
          <p:nvPr/>
        </p:nvSpPr>
        <p:spPr>
          <a:xfrm>
            <a:off x="6132651" y="3653915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11AA75-971D-4ACE-A51B-92D30608370A}"/>
              </a:ext>
            </a:extLst>
          </p:cNvPr>
          <p:cNvSpPr txBox="1"/>
          <p:nvPr/>
        </p:nvSpPr>
        <p:spPr>
          <a:xfrm>
            <a:off x="7368784" y="1549799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31A7B3-3709-4564-B511-B293E05ECF56}"/>
              </a:ext>
            </a:extLst>
          </p:cNvPr>
          <p:cNvSpPr txBox="1"/>
          <p:nvPr/>
        </p:nvSpPr>
        <p:spPr>
          <a:xfrm>
            <a:off x="1921896" y="5229426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206CE-E2DE-4D73-90F5-01982A473CC7}"/>
              </a:ext>
            </a:extLst>
          </p:cNvPr>
          <p:cNvSpPr txBox="1"/>
          <p:nvPr/>
        </p:nvSpPr>
        <p:spPr>
          <a:xfrm>
            <a:off x="7646429" y="4408027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2D1A8A-B8EC-4B9E-829D-B84AE4F835E5}"/>
              </a:ext>
            </a:extLst>
          </p:cNvPr>
          <p:cNvSpPr txBox="1"/>
          <p:nvPr/>
        </p:nvSpPr>
        <p:spPr>
          <a:xfrm>
            <a:off x="3287808" y="5105109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E6085A-7C15-4E57-8595-A764CA9594D1}"/>
              </a:ext>
            </a:extLst>
          </p:cNvPr>
          <p:cNvSpPr txBox="1"/>
          <p:nvPr/>
        </p:nvSpPr>
        <p:spPr>
          <a:xfrm>
            <a:off x="2494214" y="1661327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40EA98-599C-4CFC-9641-D93EC0A15A24}"/>
              </a:ext>
            </a:extLst>
          </p:cNvPr>
          <p:cNvSpPr txBox="1"/>
          <p:nvPr/>
        </p:nvSpPr>
        <p:spPr>
          <a:xfrm>
            <a:off x="8108129" y="2151022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95C64C-0926-4FBA-8CF4-3B25A5673131}"/>
              </a:ext>
            </a:extLst>
          </p:cNvPr>
          <p:cNvSpPr txBox="1"/>
          <p:nvPr/>
        </p:nvSpPr>
        <p:spPr>
          <a:xfrm>
            <a:off x="8686599" y="3838581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D179D4-2356-4820-90DA-B7DBCAA937CC}"/>
              </a:ext>
            </a:extLst>
          </p:cNvPr>
          <p:cNvSpPr txBox="1"/>
          <p:nvPr/>
        </p:nvSpPr>
        <p:spPr>
          <a:xfrm>
            <a:off x="4118544" y="4621063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9E3F6-D755-43F4-BB02-99E8180A4FAC}"/>
              </a:ext>
            </a:extLst>
          </p:cNvPr>
          <p:cNvSpPr txBox="1"/>
          <p:nvPr/>
        </p:nvSpPr>
        <p:spPr>
          <a:xfrm>
            <a:off x="4549712" y="1043150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39F1BD-0C6B-4135-8301-96F25DF5F6BE}"/>
              </a:ext>
            </a:extLst>
          </p:cNvPr>
          <p:cNvSpPr txBox="1"/>
          <p:nvPr/>
        </p:nvSpPr>
        <p:spPr>
          <a:xfrm>
            <a:off x="9872423" y="2064893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74DF44-B643-4CFD-B88A-C2664902FC22}"/>
              </a:ext>
            </a:extLst>
          </p:cNvPr>
          <p:cNvSpPr txBox="1"/>
          <p:nvPr/>
        </p:nvSpPr>
        <p:spPr>
          <a:xfrm>
            <a:off x="4201593" y="1668033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7FD54E-6593-47E9-B0F1-64700B655DF6}"/>
              </a:ext>
            </a:extLst>
          </p:cNvPr>
          <p:cNvSpPr txBox="1"/>
          <p:nvPr/>
        </p:nvSpPr>
        <p:spPr>
          <a:xfrm>
            <a:off x="3287808" y="2404716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F30BDC-AACD-4562-904B-4FE7CAF4EFAC}"/>
              </a:ext>
            </a:extLst>
          </p:cNvPr>
          <p:cNvSpPr txBox="1"/>
          <p:nvPr/>
        </p:nvSpPr>
        <p:spPr>
          <a:xfrm>
            <a:off x="3380452" y="3726789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7970A5-6746-4968-94B4-E108BA33EB0D}"/>
              </a:ext>
            </a:extLst>
          </p:cNvPr>
          <p:cNvSpPr txBox="1"/>
          <p:nvPr/>
        </p:nvSpPr>
        <p:spPr>
          <a:xfrm>
            <a:off x="10103273" y="4023247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E54849-6D14-4120-9CBF-C4680A84786F}"/>
              </a:ext>
            </a:extLst>
          </p:cNvPr>
          <p:cNvSpPr txBox="1"/>
          <p:nvPr/>
        </p:nvSpPr>
        <p:spPr>
          <a:xfrm>
            <a:off x="8528576" y="2327803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F21382-7DC7-442A-82FE-552CDE580009}"/>
              </a:ext>
            </a:extLst>
          </p:cNvPr>
          <p:cNvSpPr txBox="1"/>
          <p:nvPr/>
        </p:nvSpPr>
        <p:spPr>
          <a:xfrm>
            <a:off x="5623300" y="4766732"/>
            <a:ext cx="46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98528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3AF2E-F192-451B-96B8-38670E904C47}"/>
              </a:ext>
            </a:extLst>
          </p:cNvPr>
          <p:cNvSpPr txBox="1"/>
          <p:nvPr/>
        </p:nvSpPr>
        <p:spPr>
          <a:xfrm>
            <a:off x="1" y="31366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 гистоморфометрии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1294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128E7-3B32-490E-9201-168D2BB68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70" t="21235" r="20278" b="6502"/>
          <a:stretch/>
        </p:blipFill>
        <p:spPr>
          <a:xfrm>
            <a:off x="1569156" y="192380"/>
            <a:ext cx="9053688" cy="6473240"/>
          </a:xfrm>
          <a:prstGeom prst="rect">
            <a:avLst/>
          </a:prstGeom>
        </p:spPr>
      </p:pic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EFF14F-459D-4459-B432-9852AF9992C9}"/>
              </a:ext>
            </a:extLst>
          </p:cNvPr>
          <p:cNvSpPr txBox="1"/>
          <p:nvPr/>
        </p:nvSpPr>
        <p:spPr>
          <a:xfrm rot="16200000">
            <a:off x="182540" y="2996356"/>
            <a:ext cx="356540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Протяженность дефекта, мм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36A48-78F4-486E-9214-F62E9D9E5679}"/>
              </a:ext>
            </a:extLst>
          </p:cNvPr>
          <p:cNvSpPr txBox="1"/>
          <p:nvPr/>
        </p:nvSpPr>
        <p:spPr>
          <a:xfrm>
            <a:off x="5017820" y="6361701"/>
            <a:ext cx="21563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Экспозиция,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4041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4090D3-FC22-CB8D-DBF9-D6F203C3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60" y="0"/>
            <a:ext cx="7813079" cy="6858000"/>
          </a:xfrm>
          <a:prstGeom prst="rect">
            <a:avLst/>
          </a:prstGeom>
        </p:spPr>
      </p:pic>
      <p:pic>
        <p:nvPicPr>
          <p:cNvPr id="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D05B9860-57D2-42FA-992C-5A2C3DBC6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83B40868-C113-40C4-9AF6-945C47784E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37399-A062-410A-BB93-FFF7358FD696}"/>
              </a:ext>
            </a:extLst>
          </p:cNvPr>
          <p:cNvSpPr txBox="1"/>
          <p:nvPr/>
        </p:nvSpPr>
        <p:spPr>
          <a:xfrm rot="16200000">
            <a:off x="1311335" y="2739381"/>
            <a:ext cx="21563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Экспозиция,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871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79A7EA-875C-D973-5698-6475761F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37" y="0"/>
            <a:ext cx="7985525" cy="6858000"/>
          </a:xfrm>
          <a:prstGeom prst="rect">
            <a:avLst/>
          </a:prstGeom>
        </p:spPr>
      </p:pic>
      <p:pic>
        <p:nvPicPr>
          <p:cNvPr id="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824FF385-06B4-493C-BEDA-C8B58CD8E9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91C0D90-F850-408E-970A-CFC4D26C0B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8870B-8398-45F3-8F00-0CF37CA0D143}"/>
              </a:ext>
            </a:extLst>
          </p:cNvPr>
          <p:cNvSpPr txBox="1"/>
          <p:nvPr/>
        </p:nvSpPr>
        <p:spPr>
          <a:xfrm rot="16200000">
            <a:off x="1311335" y="2739381"/>
            <a:ext cx="21563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Экспозиция,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042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44A38C-FF09-0F6B-F292-8EF3C8374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53" y="0"/>
            <a:ext cx="7693694" cy="6858000"/>
          </a:xfrm>
          <a:prstGeom prst="rect">
            <a:avLst/>
          </a:prstGeom>
        </p:spPr>
      </p:pic>
      <p:pic>
        <p:nvPicPr>
          <p:cNvPr id="4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FE4CC41B-2FE0-4594-A6AA-C3A53B4A9E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8D777EF-9C1F-49FD-AABF-8D4AA661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97E570-FD20-4436-8DE1-5DA8E535C81D}"/>
              </a:ext>
            </a:extLst>
          </p:cNvPr>
          <p:cNvSpPr txBox="1"/>
          <p:nvPr/>
        </p:nvSpPr>
        <p:spPr>
          <a:xfrm rot="16200000">
            <a:off x="1311335" y="2739381"/>
            <a:ext cx="2156360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Экспозиция, </a:t>
            </a:r>
            <a:r>
              <a:rPr lang="ru-RU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4646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C654137-D5F2-4C47-AB5B-ADA2F74C93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1CA72CE1-73F0-4E1A-98D7-6CCAB3F887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D25C89-577B-467A-94FE-473D1461EF1E}"/>
              </a:ext>
            </a:extLst>
          </p:cNvPr>
          <p:cNvSpPr txBox="1"/>
          <p:nvPr/>
        </p:nvSpPr>
        <p:spPr>
          <a:xfrm>
            <a:off x="-12401" y="1899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Выводы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47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FB1FED78-77A2-48C9-AAEB-D80CC92C1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2059F2-82CA-438D-A459-723580490167}"/>
              </a:ext>
            </a:extLst>
          </p:cNvPr>
          <p:cNvSpPr txBox="1"/>
          <p:nvPr/>
        </p:nvSpPr>
        <p:spPr>
          <a:xfrm>
            <a:off x="-12401" y="1899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Материал и методы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A35D780-E155-4090-99C7-AB78DC72F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696166"/>
              </p:ext>
            </p:extLst>
          </p:nvPr>
        </p:nvGraphicFramePr>
        <p:xfrm>
          <a:off x="327376" y="1125270"/>
          <a:ext cx="11537246" cy="48897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9824">
                  <a:extLst>
                    <a:ext uri="{9D8B030D-6E8A-4147-A177-3AD203B41FA5}">
                      <a16:colId xmlns:a16="http://schemas.microsoft.com/office/drawing/2014/main" val="744414908"/>
                    </a:ext>
                  </a:extLst>
                </a:gridCol>
                <a:gridCol w="3476978">
                  <a:extLst>
                    <a:ext uri="{9D8B030D-6E8A-4147-A177-3AD203B41FA5}">
                      <a16:colId xmlns:a16="http://schemas.microsoft.com/office/drawing/2014/main" val="3645629215"/>
                    </a:ext>
                  </a:extLst>
                </a:gridCol>
                <a:gridCol w="1478844">
                  <a:extLst>
                    <a:ext uri="{9D8B030D-6E8A-4147-A177-3AD203B41FA5}">
                      <a16:colId xmlns:a16="http://schemas.microsoft.com/office/drawing/2014/main" val="3759804189"/>
                    </a:ext>
                  </a:extLst>
                </a:gridCol>
                <a:gridCol w="1478844">
                  <a:extLst>
                    <a:ext uri="{9D8B030D-6E8A-4147-A177-3AD203B41FA5}">
                      <a16:colId xmlns:a16="http://schemas.microsoft.com/office/drawing/2014/main" val="2412098542"/>
                    </a:ext>
                  </a:extLst>
                </a:gridCol>
                <a:gridCol w="1478844">
                  <a:extLst>
                    <a:ext uri="{9D8B030D-6E8A-4147-A177-3AD203B41FA5}">
                      <a16:colId xmlns:a16="http://schemas.microsoft.com/office/drawing/2014/main" val="79175526"/>
                    </a:ext>
                  </a:extLst>
                </a:gridCol>
                <a:gridCol w="2223912">
                  <a:extLst>
                    <a:ext uri="{9D8B030D-6E8A-4147-A177-3AD203B41FA5}">
                      <a16:colId xmlns:a16="http://schemas.microsoft.com/office/drawing/2014/main" val="4057523125"/>
                    </a:ext>
                  </a:extLst>
                </a:gridCol>
              </a:tblGrid>
              <a:tr h="38574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Номер группы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Группа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Выведение животных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B w="38100" cmpd="sng"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Общее количество животных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242838"/>
                  </a:ext>
                </a:extLst>
              </a:tr>
              <a:tr h="8584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сут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сут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21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сут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990372"/>
                  </a:ext>
                </a:extLst>
              </a:tr>
              <a:tr h="3857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Контроль (СД)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897415"/>
                  </a:ext>
                </a:extLst>
              </a:tr>
              <a:tr h="8149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Опыт 1, топическое нанесение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гиалурон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995928"/>
                  </a:ext>
                </a:extLst>
              </a:tr>
              <a:tr h="12441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Опыт 2, топическое нанесение,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гиалурон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+ НВГ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32885"/>
                  </a:ext>
                </a:extLst>
              </a:tr>
              <a:tr h="3857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</a:t>
                      </a:r>
                      <a:endParaRPr lang="ru-RU" sz="2400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Опыт 3, инъекция, </a:t>
                      </a:r>
                      <a:r>
                        <a:rPr lang="ru-RU" sz="2000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гиалурон</a:t>
                      </a:r>
                      <a:endParaRPr lang="ru-RU" sz="2400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ru-RU" sz="2400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73783"/>
                  </a:ext>
                </a:extLst>
              </a:tr>
              <a:tr h="8149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Опыт 4, инъекция,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гиалурон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+ НВГ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553953"/>
                  </a:ext>
                </a:extLst>
              </a:tr>
            </a:tbl>
          </a:graphicData>
        </a:graphic>
      </p:graphicFrame>
      <p:pic>
        <p:nvPicPr>
          <p:cNvPr id="10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A4487E08-B7F3-45F6-8FBC-83D918C0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706192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AE60D-DC3B-4A21-AC32-733D051848C7}"/>
              </a:ext>
            </a:extLst>
          </p:cNvPr>
          <p:cNvSpPr txBox="1"/>
          <p:nvPr/>
        </p:nvSpPr>
        <p:spPr>
          <a:xfrm>
            <a:off x="-776" y="725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 эксперимента</a:t>
            </a:r>
            <a:endParaRPr lang="en-US" sz="20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35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059F2-82CA-438D-A459-723580490167}"/>
              </a:ext>
            </a:extLst>
          </p:cNvPr>
          <p:cNvSpPr txBox="1"/>
          <p:nvPr/>
        </p:nvSpPr>
        <p:spPr>
          <a:xfrm>
            <a:off x="-12401" y="1899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Материал и методы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A35D780-E155-4090-99C7-AB78DC72F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082416"/>
              </p:ext>
            </p:extLst>
          </p:nvPr>
        </p:nvGraphicFramePr>
        <p:xfrm>
          <a:off x="327376" y="1125270"/>
          <a:ext cx="11537246" cy="52755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9824">
                  <a:extLst>
                    <a:ext uri="{9D8B030D-6E8A-4147-A177-3AD203B41FA5}">
                      <a16:colId xmlns:a16="http://schemas.microsoft.com/office/drawing/2014/main" val="744414908"/>
                    </a:ext>
                  </a:extLst>
                </a:gridCol>
                <a:gridCol w="3476978">
                  <a:extLst>
                    <a:ext uri="{9D8B030D-6E8A-4147-A177-3AD203B41FA5}">
                      <a16:colId xmlns:a16="http://schemas.microsoft.com/office/drawing/2014/main" val="3645629215"/>
                    </a:ext>
                  </a:extLst>
                </a:gridCol>
                <a:gridCol w="1478844">
                  <a:extLst>
                    <a:ext uri="{9D8B030D-6E8A-4147-A177-3AD203B41FA5}">
                      <a16:colId xmlns:a16="http://schemas.microsoft.com/office/drawing/2014/main" val="3759804189"/>
                    </a:ext>
                  </a:extLst>
                </a:gridCol>
                <a:gridCol w="1478844">
                  <a:extLst>
                    <a:ext uri="{9D8B030D-6E8A-4147-A177-3AD203B41FA5}">
                      <a16:colId xmlns:a16="http://schemas.microsoft.com/office/drawing/2014/main" val="2412098542"/>
                    </a:ext>
                  </a:extLst>
                </a:gridCol>
                <a:gridCol w="1478844">
                  <a:extLst>
                    <a:ext uri="{9D8B030D-6E8A-4147-A177-3AD203B41FA5}">
                      <a16:colId xmlns:a16="http://schemas.microsoft.com/office/drawing/2014/main" val="79175526"/>
                    </a:ext>
                  </a:extLst>
                </a:gridCol>
                <a:gridCol w="2223912">
                  <a:extLst>
                    <a:ext uri="{9D8B030D-6E8A-4147-A177-3AD203B41FA5}">
                      <a16:colId xmlns:a16="http://schemas.microsoft.com/office/drawing/2014/main" val="4057523125"/>
                    </a:ext>
                  </a:extLst>
                </a:gridCol>
              </a:tblGrid>
              <a:tr h="38574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Номер группы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Группа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Выведение животных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B w="38100" cmpd="sng"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Общее количество животных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242838"/>
                  </a:ext>
                </a:extLst>
              </a:tr>
              <a:tr h="8584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сут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сут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21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сут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381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990372"/>
                  </a:ext>
                </a:extLst>
              </a:tr>
              <a:tr h="3857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Контроль (СД)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897415"/>
                  </a:ext>
                </a:extLst>
              </a:tr>
              <a:tr h="8149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Опыт 1, топическое нанесение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гиалурон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995928"/>
                  </a:ext>
                </a:extLst>
              </a:tr>
              <a:tr h="12441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Опыт 2, топическое нанесение,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гиалурон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+ НВГ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r>
                        <a:rPr lang="ru-RU" sz="2000" dirty="0">
                          <a:solidFill>
                            <a:srgbClr val="C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ru-RU" sz="2400" dirty="0">
                        <a:solidFill>
                          <a:srgbClr val="C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32885"/>
                  </a:ext>
                </a:extLst>
              </a:tr>
              <a:tr h="3857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</a:t>
                      </a:r>
                      <a:endParaRPr lang="ru-RU" sz="2400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Опыт 3, инъекция, </a:t>
                      </a:r>
                      <a:r>
                        <a:rPr lang="ru-RU" sz="2000" strike="noStrike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гиалурон</a:t>
                      </a:r>
                      <a:endParaRPr lang="ru-RU" sz="2400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strike="noStrike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 strike="noStrike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ru-RU" sz="2400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873783"/>
                  </a:ext>
                </a:extLst>
              </a:tr>
              <a:tr h="8149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Опыт 4, инъекция,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гиалурон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+ НВГ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553953"/>
                  </a:ext>
                </a:extLst>
              </a:tr>
              <a:tr h="38574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Контроль (без СД)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ru-RU" sz="240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ru-RU" sz="24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4292332"/>
                  </a:ext>
                </a:extLst>
              </a:tr>
            </a:tbl>
          </a:graphicData>
        </a:graphic>
      </p:graphicFrame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5E29CD1-A72A-457E-B83F-EB54C67C644D}"/>
              </a:ext>
            </a:extLst>
          </p:cNvPr>
          <p:cNvCxnSpPr>
            <a:cxnSpLocks/>
          </p:cNvCxnSpPr>
          <p:nvPr/>
        </p:nvCxnSpPr>
        <p:spPr>
          <a:xfrm>
            <a:off x="327376" y="5023556"/>
            <a:ext cx="115372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748D703-4CC5-4437-A2D6-93DCA8E43D87}"/>
              </a:ext>
            </a:extLst>
          </p:cNvPr>
          <p:cNvCxnSpPr>
            <a:cxnSpLocks/>
          </p:cNvCxnSpPr>
          <p:nvPr/>
        </p:nvCxnSpPr>
        <p:spPr>
          <a:xfrm>
            <a:off x="327377" y="5627511"/>
            <a:ext cx="115372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A4BCA14B-8333-4A79-8D05-CD02CDAD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CDF47F86-02A0-48C7-9D44-E34D3AAC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ED91AF-3AFC-4FCA-8BAE-2CD7469FCAE8}"/>
              </a:ext>
            </a:extLst>
          </p:cNvPr>
          <p:cNvSpPr txBox="1"/>
          <p:nvPr/>
        </p:nvSpPr>
        <p:spPr>
          <a:xfrm>
            <a:off x="-776" y="725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 эксперимента</a:t>
            </a:r>
            <a:endParaRPr lang="en-US" sz="20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92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070605E5-63C3-4E9E-9179-758B285E4D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71A4722-670F-4322-AC80-78E587C69D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4B6026-6D82-4494-959D-42A7C278B00C}"/>
              </a:ext>
            </a:extLst>
          </p:cNvPr>
          <p:cNvSpPr txBox="1"/>
          <p:nvPr/>
        </p:nvSpPr>
        <p:spPr>
          <a:xfrm>
            <a:off x="-12401" y="1899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Материал и методы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7DA92-41FE-4E79-AB1C-170F9A0CD5BA}"/>
              </a:ext>
            </a:extLst>
          </p:cNvPr>
          <p:cNvSpPr txBox="1"/>
          <p:nvPr/>
        </p:nvSpPr>
        <p:spPr>
          <a:xfrm>
            <a:off x="-776" y="725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err="1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Таймлайн</a:t>
            </a:r>
            <a:endParaRPr lang="en-US" sz="20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EDE6741-2E55-45CC-8660-E8012E0AF91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6326" y="3881157"/>
            <a:ext cx="11283396" cy="574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470">
            <a:extLst>
              <a:ext uri="{FF2B5EF4-FFF2-40B4-BE49-F238E27FC236}">
                <a16:creationId xmlns:a16="http://schemas.microsoft.com/office/drawing/2014/main" id="{FC62B44D-6619-4CCE-8A8D-D878658FF59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80545" y="3650592"/>
            <a:ext cx="362090" cy="45720"/>
          </a:xfrm>
          <a:custGeom>
            <a:avLst/>
            <a:gdLst>
              <a:gd name="T0" fmla="*/ 1591 w 1592"/>
              <a:gd name="T1" fmla="*/ 50 h 51"/>
              <a:gd name="T2" fmla="*/ 0 w 1592"/>
              <a:gd name="T3" fmla="*/ 50 h 51"/>
              <a:gd name="T4" fmla="*/ 0 w 1592"/>
              <a:gd name="T5" fmla="*/ 0 h 51"/>
              <a:gd name="T6" fmla="*/ 1591 w 1592"/>
              <a:gd name="T7" fmla="*/ 0 h 51"/>
              <a:gd name="T8" fmla="*/ 1591 w 1592"/>
              <a:gd name="T9" fmla="*/ 5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2" h="51">
                <a:moveTo>
                  <a:pt x="1591" y="50"/>
                </a:moveTo>
                <a:lnTo>
                  <a:pt x="0" y="50"/>
                </a:lnTo>
                <a:lnTo>
                  <a:pt x="0" y="0"/>
                </a:lnTo>
                <a:lnTo>
                  <a:pt x="1591" y="0"/>
                </a:lnTo>
                <a:lnTo>
                  <a:pt x="1591" y="5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Lato Light" panose="020F0502020204030203" pitchFamily="34" charset="0"/>
            </a:endParaRPr>
          </a:p>
        </p:txBody>
      </p:sp>
      <p:sp>
        <p:nvSpPr>
          <p:cNvPr id="16" name="Freeform 471">
            <a:extLst>
              <a:ext uri="{FF2B5EF4-FFF2-40B4-BE49-F238E27FC236}">
                <a16:creationId xmlns:a16="http://schemas.microsoft.com/office/drawing/2014/main" id="{EC199568-9817-47C1-985B-D0F29E57C77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78841" y="3797414"/>
            <a:ext cx="167484" cy="167486"/>
          </a:xfrm>
          <a:custGeom>
            <a:avLst/>
            <a:gdLst>
              <a:gd name="T0" fmla="*/ 0 w 278"/>
              <a:gd name="T1" fmla="*/ 139 h 279"/>
              <a:gd name="T2" fmla="*/ 0 w 278"/>
              <a:gd name="T3" fmla="*/ 139 h 279"/>
              <a:gd name="T4" fmla="*/ 139 w 278"/>
              <a:gd name="T5" fmla="*/ 0 h 279"/>
              <a:gd name="T6" fmla="*/ 139 w 278"/>
              <a:gd name="T7" fmla="*/ 0 h 279"/>
              <a:gd name="T8" fmla="*/ 277 w 278"/>
              <a:gd name="T9" fmla="*/ 139 h 279"/>
              <a:gd name="T10" fmla="*/ 277 w 278"/>
              <a:gd name="T11" fmla="*/ 139 h 279"/>
              <a:gd name="T12" fmla="*/ 139 w 278"/>
              <a:gd name="T13" fmla="*/ 278 h 279"/>
              <a:gd name="T14" fmla="*/ 139 w 278"/>
              <a:gd name="T15" fmla="*/ 278 h 279"/>
              <a:gd name="T16" fmla="*/ 0 w 278"/>
              <a:gd name="T17" fmla="*/ 13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8" h="279">
                <a:moveTo>
                  <a:pt x="0" y="139"/>
                </a:moveTo>
                <a:lnTo>
                  <a:pt x="0" y="139"/>
                </a:lnTo>
                <a:cubicBezTo>
                  <a:pt x="0" y="62"/>
                  <a:pt x="62" y="0"/>
                  <a:pt x="139" y="0"/>
                </a:cubicBezTo>
                <a:lnTo>
                  <a:pt x="139" y="0"/>
                </a:lnTo>
                <a:cubicBezTo>
                  <a:pt x="214" y="0"/>
                  <a:pt x="277" y="62"/>
                  <a:pt x="277" y="139"/>
                </a:cubicBezTo>
                <a:lnTo>
                  <a:pt x="277" y="139"/>
                </a:lnTo>
                <a:cubicBezTo>
                  <a:pt x="277" y="216"/>
                  <a:pt x="214" y="278"/>
                  <a:pt x="139" y="278"/>
                </a:cubicBezTo>
                <a:lnTo>
                  <a:pt x="139" y="278"/>
                </a:lnTo>
                <a:cubicBezTo>
                  <a:pt x="62" y="278"/>
                  <a:pt x="0" y="216"/>
                  <a:pt x="0" y="139"/>
                </a:cubicBezTo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Lato Light" panose="020F0502020204030203" pitchFamily="34" charset="0"/>
            </a:endParaRPr>
          </a:p>
        </p:txBody>
      </p:sp>
      <p:sp>
        <p:nvSpPr>
          <p:cNvPr id="17" name="Freeform 473">
            <a:extLst>
              <a:ext uri="{FF2B5EF4-FFF2-40B4-BE49-F238E27FC236}">
                <a16:creationId xmlns:a16="http://schemas.microsoft.com/office/drawing/2014/main" id="{334ABB5F-035B-4B8C-8B9F-98655493B48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6059" y="3448552"/>
            <a:ext cx="93048" cy="90389"/>
          </a:xfrm>
          <a:custGeom>
            <a:avLst/>
            <a:gdLst>
              <a:gd name="T0" fmla="*/ 76 w 153"/>
              <a:gd name="T1" fmla="*/ 0 h 151"/>
              <a:gd name="T2" fmla="*/ 76 w 153"/>
              <a:gd name="T3" fmla="*/ 0 h 151"/>
              <a:gd name="T4" fmla="*/ 152 w 153"/>
              <a:gd name="T5" fmla="*/ 75 h 151"/>
              <a:gd name="T6" fmla="*/ 152 w 153"/>
              <a:gd name="T7" fmla="*/ 75 h 151"/>
              <a:gd name="T8" fmla="*/ 76 w 153"/>
              <a:gd name="T9" fmla="*/ 150 h 151"/>
              <a:gd name="T10" fmla="*/ 76 w 153"/>
              <a:gd name="T11" fmla="*/ 150 h 151"/>
              <a:gd name="T12" fmla="*/ 0 w 153"/>
              <a:gd name="T13" fmla="*/ 75 h 151"/>
              <a:gd name="T14" fmla="*/ 0 w 153"/>
              <a:gd name="T15" fmla="*/ 75 h 151"/>
              <a:gd name="T16" fmla="*/ 76 w 153"/>
              <a:gd name="T17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3" h="151">
                <a:moveTo>
                  <a:pt x="76" y="0"/>
                </a:moveTo>
                <a:lnTo>
                  <a:pt x="76" y="0"/>
                </a:lnTo>
                <a:cubicBezTo>
                  <a:pt x="118" y="0"/>
                  <a:pt x="152" y="33"/>
                  <a:pt x="152" y="75"/>
                </a:cubicBezTo>
                <a:lnTo>
                  <a:pt x="152" y="75"/>
                </a:lnTo>
                <a:cubicBezTo>
                  <a:pt x="152" y="117"/>
                  <a:pt x="118" y="150"/>
                  <a:pt x="76" y="150"/>
                </a:cubicBezTo>
                <a:lnTo>
                  <a:pt x="76" y="150"/>
                </a:lnTo>
                <a:cubicBezTo>
                  <a:pt x="34" y="150"/>
                  <a:pt x="0" y="117"/>
                  <a:pt x="0" y="75"/>
                </a:cubicBezTo>
                <a:lnTo>
                  <a:pt x="0" y="75"/>
                </a:lnTo>
                <a:cubicBezTo>
                  <a:pt x="0" y="33"/>
                  <a:pt x="34" y="0"/>
                  <a:pt x="76" y="0"/>
                </a:cubicBezTo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Lato Light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885F7-0E05-4C68-B076-2B7CE930FDE9}"/>
              </a:ext>
            </a:extLst>
          </p:cNvPr>
          <p:cNvSpPr txBox="1"/>
          <p:nvPr/>
        </p:nvSpPr>
        <p:spPr>
          <a:xfrm>
            <a:off x="336821" y="3997307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r>
              <a:rPr lang="ru-RU" sz="14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06089-2DF2-4916-B25D-0403A456D158}"/>
              </a:ext>
            </a:extLst>
          </p:cNvPr>
          <p:cNvSpPr txBox="1"/>
          <p:nvPr/>
        </p:nvSpPr>
        <p:spPr>
          <a:xfrm>
            <a:off x="172446" y="2858786"/>
            <a:ext cx="990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Инъекция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STZ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9DBF7A47-7785-431D-96D9-94F6D537A897}"/>
              </a:ext>
            </a:extLst>
          </p:cNvPr>
          <p:cNvGrpSpPr/>
          <p:nvPr/>
        </p:nvGrpSpPr>
        <p:grpSpPr>
          <a:xfrm rot="10800000">
            <a:off x="1930699" y="3454127"/>
            <a:ext cx="167486" cy="517677"/>
            <a:chOff x="856195" y="2337379"/>
            <a:chExt cx="167486" cy="517677"/>
          </a:xfrm>
          <a:solidFill>
            <a:srgbClr val="002060"/>
          </a:solidFill>
        </p:grpSpPr>
        <p:sp>
          <p:nvSpPr>
            <p:cNvPr id="23" name="Freeform 470">
              <a:extLst>
                <a:ext uri="{FF2B5EF4-FFF2-40B4-BE49-F238E27FC236}">
                  <a16:creationId xmlns:a16="http://schemas.microsoft.com/office/drawing/2014/main" id="{073A4703-C975-44B9-BC15-2A8C973CFC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59886" y="2605966"/>
              <a:ext cx="362090" cy="45720"/>
            </a:xfrm>
            <a:custGeom>
              <a:avLst/>
              <a:gdLst>
                <a:gd name="T0" fmla="*/ 1591 w 1592"/>
                <a:gd name="T1" fmla="*/ 50 h 51"/>
                <a:gd name="T2" fmla="*/ 0 w 1592"/>
                <a:gd name="T3" fmla="*/ 50 h 51"/>
                <a:gd name="T4" fmla="*/ 0 w 1592"/>
                <a:gd name="T5" fmla="*/ 0 h 51"/>
                <a:gd name="T6" fmla="*/ 1591 w 1592"/>
                <a:gd name="T7" fmla="*/ 0 h 51"/>
                <a:gd name="T8" fmla="*/ 1591 w 159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2" h="51">
                  <a:moveTo>
                    <a:pt x="1591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1591" y="0"/>
                  </a:lnTo>
                  <a:lnTo>
                    <a:pt x="1591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24" name="Freeform 471">
              <a:extLst>
                <a:ext uri="{FF2B5EF4-FFF2-40B4-BE49-F238E27FC236}">
                  <a16:creationId xmlns:a16="http://schemas.microsoft.com/office/drawing/2014/main" id="{584CEB70-9183-4E13-851F-F9D294B722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56196" y="2337378"/>
              <a:ext cx="167484" cy="167486"/>
            </a:xfrm>
            <a:custGeom>
              <a:avLst/>
              <a:gdLst>
                <a:gd name="T0" fmla="*/ 0 w 278"/>
                <a:gd name="T1" fmla="*/ 139 h 279"/>
                <a:gd name="T2" fmla="*/ 0 w 278"/>
                <a:gd name="T3" fmla="*/ 139 h 279"/>
                <a:gd name="T4" fmla="*/ 139 w 278"/>
                <a:gd name="T5" fmla="*/ 0 h 279"/>
                <a:gd name="T6" fmla="*/ 139 w 278"/>
                <a:gd name="T7" fmla="*/ 0 h 279"/>
                <a:gd name="T8" fmla="*/ 277 w 278"/>
                <a:gd name="T9" fmla="*/ 139 h 279"/>
                <a:gd name="T10" fmla="*/ 277 w 278"/>
                <a:gd name="T11" fmla="*/ 139 h 279"/>
                <a:gd name="T12" fmla="*/ 139 w 278"/>
                <a:gd name="T13" fmla="*/ 278 h 279"/>
                <a:gd name="T14" fmla="*/ 139 w 278"/>
                <a:gd name="T15" fmla="*/ 278 h 279"/>
                <a:gd name="T16" fmla="*/ 0 w 278"/>
                <a:gd name="T17" fmla="*/ 13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279">
                  <a:moveTo>
                    <a:pt x="0" y="139"/>
                  </a:move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139" y="0"/>
                  </a:lnTo>
                  <a:cubicBezTo>
                    <a:pt x="214" y="0"/>
                    <a:pt x="277" y="62"/>
                    <a:pt x="277" y="139"/>
                  </a:cubicBezTo>
                  <a:lnTo>
                    <a:pt x="277" y="139"/>
                  </a:lnTo>
                  <a:cubicBezTo>
                    <a:pt x="277" y="216"/>
                    <a:pt x="214" y="278"/>
                    <a:pt x="139" y="278"/>
                  </a:cubicBezTo>
                  <a:lnTo>
                    <a:pt x="139" y="278"/>
                  </a:lnTo>
                  <a:cubicBezTo>
                    <a:pt x="62" y="278"/>
                    <a:pt x="0" y="216"/>
                    <a:pt x="0" y="13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25" name="Freeform 473">
              <a:extLst>
                <a:ext uri="{FF2B5EF4-FFF2-40B4-BE49-F238E27FC236}">
                  <a16:creationId xmlns:a16="http://schemas.microsoft.com/office/drawing/2014/main" id="{EF8B92B2-DA9D-47BD-A4DA-745967BDB8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93414" y="2763337"/>
              <a:ext cx="93048" cy="90389"/>
            </a:xfrm>
            <a:custGeom>
              <a:avLst/>
              <a:gdLst>
                <a:gd name="T0" fmla="*/ 76 w 153"/>
                <a:gd name="T1" fmla="*/ 0 h 151"/>
                <a:gd name="T2" fmla="*/ 76 w 153"/>
                <a:gd name="T3" fmla="*/ 0 h 151"/>
                <a:gd name="T4" fmla="*/ 152 w 153"/>
                <a:gd name="T5" fmla="*/ 75 h 151"/>
                <a:gd name="T6" fmla="*/ 152 w 153"/>
                <a:gd name="T7" fmla="*/ 75 h 151"/>
                <a:gd name="T8" fmla="*/ 76 w 153"/>
                <a:gd name="T9" fmla="*/ 150 h 151"/>
                <a:gd name="T10" fmla="*/ 76 w 153"/>
                <a:gd name="T11" fmla="*/ 150 h 151"/>
                <a:gd name="T12" fmla="*/ 0 w 153"/>
                <a:gd name="T13" fmla="*/ 75 h 151"/>
                <a:gd name="T14" fmla="*/ 0 w 153"/>
                <a:gd name="T15" fmla="*/ 75 h 151"/>
                <a:gd name="T16" fmla="*/ 76 w 153"/>
                <a:gd name="T1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1">
                  <a:moveTo>
                    <a:pt x="76" y="0"/>
                  </a:moveTo>
                  <a:lnTo>
                    <a:pt x="76" y="0"/>
                  </a:lnTo>
                  <a:cubicBezTo>
                    <a:pt x="118" y="0"/>
                    <a:pt x="152" y="33"/>
                    <a:pt x="152" y="75"/>
                  </a:cubicBezTo>
                  <a:lnTo>
                    <a:pt x="152" y="75"/>
                  </a:lnTo>
                  <a:cubicBezTo>
                    <a:pt x="152" y="117"/>
                    <a:pt x="118" y="150"/>
                    <a:pt x="76" y="150"/>
                  </a:cubicBezTo>
                  <a:lnTo>
                    <a:pt x="76" y="150"/>
                  </a:lnTo>
                  <a:cubicBezTo>
                    <a:pt x="34" y="150"/>
                    <a:pt x="0" y="117"/>
                    <a:pt x="0" y="75"/>
                  </a:cubicBezTo>
                  <a:lnTo>
                    <a:pt x="0" y="75"/>
                  </a:lnTo>
                  <a:cubicBezTo>
                    <a:pt x="0" y="33"/>
                    <a:pt x="34" y="0"/>
                    <a:pt x="7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7BF8E12-23ED-4F1F-B53B-CD34C442D148}"/>
              </a:ext>
            </a:extLst>
          </p:cNvPr>
          <p:cNvSpPr txBox="1"/>
          <p:nvPr/>
        </p:nvSpPr>
        <p:spPr>
          <a:xfrm>
            <a:off x="1688680" y="4004212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182C9FAC-0703-4B21-89D1-C04EA90ADB45}"/>
              </a:ext>
            </a:extLst>
          </p:cNvPr>
          <p:cNvGrpSpPr/>
          <p:nvPr/>
        </p:nvGrpSpPr>
        <p:grpSpPr>
          <a:xfrm rot="10800000">
            <a:off x="3338301" y="3458144"/>
            <a:ext cx="167486" cy="517677"/>
            <a:chOff x="856195" y="2337379"/>
            <a:chExt cx="167486" cy="517677"/>
          </a:xfrm>
          <a:solidFill>
            <a:srgbClr val="002060"/>
          </a:solidFill>
        </p:grpSpPr>
        <p:sp>
          <p:nvSpPr>
            <p:cNvPr id="28" name="Freeform 470">
              <a:extLst>
                <a:ext uri="{FF2B5EF4-FFF2-40B4-BE49-F238E27FC236}">
                  <a16:creationId xmlns:a16="http://schemas.microsoft.com/office/drawing/2014/main" id="{C59B7434-855C-45E8-9A31-4C3A8D87083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59886" y="2605966"/>
              <a:ext cx="362090" cy="45720"/>
            </a:xfrm>
            <a:custGeom>
              <a:avLst/>
              <a:gdLst>
                <a:gd name="T0" fmla="*/ 1591 w 1592"/>
                <a:gd name="T1" fmla="*/ 50 h 51"/>
                <a:gd name="T2" fmla="*/ 0 w 1592"/>
                <a:gd name="T3" fmla="*/ 50 h 51"/>
                <a:gd name="T4" fmla="*/ 0 w 1592"/>
                <a:gd name="T5" fmla="*/ 0 h 51"/>
                <a:gd name="T6" fmla="*/ 1591 w 1592"/>
                <a:gd name="T7" fmla="*/ 0 h 51"/>
                <a:gd name="T8" fmla="*/ 1591 w 159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2" h="51">
                  <a:moveTo>
                    <a:pt x="1591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1591" y="0"/>
                  </a:lnTo>
                  <a:lnTo>
                    <a:pt x="1591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29" name="Freeform 471">
              <a:extLst>
                <a:ext uri="{FF2B5EF4-FFF2-40B4-BE49-F238E27FC236}">
                  <a16:creationId xmlns:a16="http://schemas.microsoft.com/office/drawing/2014/main" id="{C728F73F-FA0C-4116-A3F4-0C4C8D514D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56196" y="2337378"/>
              <a:ext cx="167484" cy="167486"/>
            </a:xfrm>
            <a:custGeom>
              <a:avLst/>
              <a:gdLst>
                <a:gd name="T0" fmla="*/ 0 w 278"/>
                <a:gd name="T1" fmla="*/ 139 h 279"/>
                <a:gd name="T2" fmla="*/ 0 w 278"/>
                <a:gd name="T3" fmla="*/ 139 h 279"/>
                <a:gd name="T4" fmla="*/ 139 w 278"/>
                <a:gd name="T5" fmla="*/ 0 h 279"/>
                <a:gd name="T6" fmla="*/ 139 w 278"/>
                <a:gd name="T7" fmla="*/ 0 h 279"/>
                <a:gd name="T8" fmla="*/ 277 w 278"/>
                <a:gd name="T9" fmla="*/ 139 h 279"/>
                <a:gd name="T10" fmla="*/ 277 w 278"/>
                <a:gd name="T11" fmla="*/ 139 h 279"/>
                <a:gd name="T12" fmla="*/ 139 w 278"/>
                <a:gd name="T13" fmla="*/ 278 h 279"/>
                <a:gd name="T14" fmla="*/ 139 w 278"/>
                <a:gd name="T15" fmla="*/ 278 h 279"/>
                <a:gd name="T16" fmla="*/ 0 w 278"/>
                <a:gd name="T17" fmla="*/ 13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279">
                  <a:moveTo>
                    <a:pt x="0" y="139"/>
                  </a:move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139" y="0"/>
                  </a:lnTo>
                  <a:cubicBezTo>
                    <a:pt x="214" y="0"/>
                    <a:pt x="277" y="62"/>
                    <a:pt x="277" y="139"/>
                  </a:cubicBezTo>
                  <a:lnTo>
                    <a:pt x="277" y="139"/>
                  </a:lnTo>
                  <a:cubicBezTo>
                    <a:pt x="277" y="216"/>
                    <a:pt x="214" y="278"/>
                    <a:pt x="139" y="278"/>
                  </a:cubicBezTo>
                  <a:lnTo>
                    <a:pt x="139" y="278"/>
                  </a:lnTo>
                  <a:cubicBezTo>
                    <a:pt x="62" y="278"/>
                    <a:pt x="0" y="216"/>
                    <a:pt x="0" y="13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30" name="Freeform 473">
              <a:extLst>
                <a:ext uri="{FF2B5EF4-FFF2-40B4-BE49-F238E27FC236}">
                  <a16:creationId xmlns:a16="http://schemas.microsoft.com/office/drawing/2014/main" id="{DE7816A4-B2BB-4082-91AD-589C100949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93414" y="2763337"/>
              <a:ext cx="93048" cy="90389"/>
            </a:xfrm>
            <a:custGeom>
              <a:avLst/>
              <a:gdLst>
                <a:gd name="T0" fmla="*/ 76 w 153"/>
                <a:gd name="T1" fmla="*/ 0 h 151"/>
                <a:gd name="T2" fmla="*/ 76 w 153"/>
                <a:gd name="T3" fmla="*/ 0 h 151"/>
                <a:gd name="T4" fmla="*/ 152 w 153"/>
                <a:gd name="T5" fmla="*/ 75 h 151"/>
                <a:gd name="T6" fmla="*/ 152 w 153"/>
                <a:gd name="T7" fmla="*/ 75 h 151"/>
                <a:gd name="T8" fmla="*/ 76 w 153"/>
                <a:gd name="T9" fmla="*/ 150 h 151"/>
                <a:gd name="T10" fmla="*/ 76 w 153"/>
                <a:gd name="T11" fmla="*/ 150 h 151"/>
                <a:gd name="T12" fmla="*/ 0 w 153"/>
                <a:gd name="T13" fmla="*/ 75 h 151"/>
                <a:gd name="T14" fmla="*/ 0 w 153"/>
                <a:gd name="T15" fmla="*/ 75 h 151"/>
                <a:gd name="T16" fmla="*/ 76 w 153"/>
                <a:gd name="T1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1">
                  <a:moveTo>
                    <a:pt x="76" y="0"/>
                  </a:moveTo>
                  <a:lnTo>
                    <a:pt x="76" y="0"/>
                  </a:lnTo>
                  <a:cubicBezTo>
                    <a:pt x="118" y="0"/>
                    <a:pt x="152" y="33"/>
                    <a:pt x="152" y="75"/>
                  </a:cubicBezTo>
                  <a:lnTo>
                    <a:pt x="152" y="75"/>
                  </a:lnTo>
                  <a:cubicBezTo>
                    <a:pt x="152" y="117"/>
                    <a:pt x="118" y="150"/>
                    <a:pt x="76" y="150"/>
                  </a:cubicBezTo>
                  <a:lnTo>
                    <a:pt x="76" y="150"/>
                  </a:lnTo>
                  <a:cubicBezTo>
                    <a:pt x="34" y="150"/>
                    <a:pt x="0" y="117"/>
                    <a:pt x="0" y="75"/>
                  </a:cubicBezTo>
                  <a:lnTo>
                    <a:pt x="0" y="75"/>
                  </a:lnTo>
                  <a:cubicBezTo>
                    <a:pt x="0" y="33"/>
                    <a:pt x="34" y="0"/>
                    <a:pt x="7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8D9DD80-B80E-4CDA-B721-F64464B52721}"/>
              </a:ext>
            </a:extLst>
          </p:cNvPr>
          <p:cNvSpPr txBox="1"/>
          <p:nvPr/>
        </p:nvSpPr>
        <p:spPr>
          <a:xfrm>
            <a:off x="3096282" y="4008229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E4F23300-183D-4709-BDEB-FC2B1F2692AE}"/>
              </a:ext>
            </a:extLst>
          </p:cNvPr>
          <p:cNvGrpSpPr/>
          <p:nvPr/>
        </p:nvGrpSpPr>
        <p:grpSpPr>
          <a:xfrm rot="10800000">
            <a:off x="4905981" y="3454127"/>
            <a:ext cx="167486" cy="517677"/>
            <a:chOff x="856195" y="2337379"/>
            <a:chExt cx="167486" cy="517677"/>
          </a:xfrm>
          <a:solidFill>
            <a:srgbClr val="002060"/>
          </a:solidFill>
        </p:grpSpPr>
        <p:sp>
          <p:nvSpPr>
            <p:cNvPr id="79" name="Freeform 470">
              <a:extLst>
                <a:ext uri="{FF2B5EF4-FFF2-40B4-BE49-F238E27FC236}">
                  <a16:creationId xmlns:a16="http://schemas.microsoft.com/office/drawing/2014/main" id="{D97E4B43-EE15-4305-B1A6-BA00BDD286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59886" y="2605966"/>
              <a:ext cx="362090" cy="45720"/>
            </a:xfrm>
            <a:custGeom>
              <a:avLst/>
              <a:gdLst>
                <a:gd name="T0" fmla="*/ 1591 w 1592"/>
                <a:gd name="T1" fmla="*/ 50 h 51"/>
                <a:gd name="T2" fmla="*/ 0 w 1592"/>
                <a:gd name="T3" fmla="*/ 50 h 51"/>
                <a:gd name="T4" fmla="*/ 0 w 1592"/>
                <a:gd name="T5" fmla="*/ 0 h 51"/>
                <a:gd name="T6" fmla="*/ 1591 w 1592"/>
                <a:gd name="T7" fmla="*/ 0 h 51"/>
                <a:gd name="T8" fmla="*/ 1591 w 159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2" h="51">
                  <a:moveTo>
                    <a:pt x="1591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1591" y="0"/>
                  </a:lnTo>
                  <a:lnTo>
                    <a:pt x="1591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80" name="Freeform 471">
              <a:extLst>
                <a:ext uri="{FF2B5EF4-FFF2-40B4-BE49-F238E27FC236}">
                  <a16:creationId xmlns:a16="http://schemas.microsoft.com/office/drawing/2014/main" id="{5904114D-1174-4607-9EBC-40BA81E6A6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56196" y="2337378"/>
              <a:ext cx="167484" cy="167486"/>
            </a:xfrm>
            <a:custGeom>
              <a:avLst/>
              <a:gdLst>
                <a:gd name="T0" fmla="*/ 0 w 278"/>
                <a:gd name="T1" fmla="*/ 139 h 279"/>
                <a:gd name="T2" fmla="*/ 0 w 278"/>
                <a:gd name="T3" fmla="*/ 139 h 279"/>
                <a:gd name="T4" fmla="*/ 139 w 278"/>
                <a:gd name="T5" fmla="*/ 0 h 279"/>
                <a:gd name="T6" fmla="*/ 139 w 278"/>
                <a:gd name="T7" fmla="*/ 0 h 279"/>
                <a:gd name="T8" fmla="*/ 277 w 278"/>
                <a:gd name="T9" fmla="*/ 139 h 279"/>
                <a:gd name="T10" fmla="*/ 277 w 278"/>
                <a:gd name="T11" fmla="*/ 139 h 279"/>
                <a:gd name="T12" fmla="*/ 139 w 278"/>
                <a:gd name="T13" fmla="*/ 278 h 279"/>
                <a:gd name="T14" fmla="*/ 139 w 278"/>
                <a:gd name="T15" fmla="*/ 278 h 279"/>
                <a:gd name="T16" fmla="*/ 0 w 278"/>
                <a:gd name="T17" fmla="*/ 13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279">
                  <a:moveTo>
                    <a:pt x="0" y="139"/>
                  </a:move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139" y="0"/>
                  </a:lnTo>
                  <a:cubicBezTo>
                    <a:pt x="214" y="0"/>
                    <a:pt x="277" y="62"/>
                    <a:pt x="277" y="139"/>
                  </a:cubicBezTo>
                  <a:lnTo>
                    <a:pt x="277" y="139"/>
                  </a:lnTo>
                  <a:cubicBezTo>
                    <a:pt x="277" y="216"/>
                    <a:pt x="214" y="278"/>
                    <a:pt x="139" y="278"/>
                  </a:cubicBezTo>
                  <a:lnTo>
                    <a:pt x="139" y="278"/>
                  </a:lnTo>
                  <a:cubicBezTo>
                    <a:pt x="62" y="278"/>
                    <a:pt x="0" y="216"/>
                    <a:pt x="0" y="13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81" name="Freeform 473">
              <a:extLst>
                <a:ext uri="{FF2B5EF4-FFF2-40B4-BE49-F238E27FC236}">
                  <a16:creationId xmlns:a16="http://schemas.microsoft.com/office/drawing/2014/main" id="{E16651AD-508F-47C0-AA49-41C1C44A434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93414" y="2763337"/>
              <a:ext cx="93048" cy="90389"/>
            </a:xfrm>
            <a:custGeom>
              <a:avLst/>
              <a:gdLst>
                <a:gd name="T0" fmla="*/ 76 w 153"/>
                <a:gd name="T1" fmla="*/ 0 h 151"/>
                <a:gd name="T2" fmla="*/ 76 w 153"/>
                <a:gd name="T3" fmla="*/ 0 h 151"/>
                <a:gd name="T4" fmla="*/ 152 w 153"/>
                <a:gd name="T5" fmla="*/ 75 h 151"/>
                <a:gd name="T6" fmla="*/ 152 w 153"/>
                <a:gd name="T7" fmla="*/ 75 h 151"/>
                <a:gd name="T8" fmla="*/ 76 w 153"/>
                <a:gd name="T9" fmla="*/ 150 h 151"/>
                <a:gd name="T10" fmla="*/ 76 w 153"/>
                <a:gd name="T11" fmla="*/ 150 h 151"/>
                <a:gd name="T12" fmla="*/ 0 w 153"/>
                <a:gd name="T13" fmla="*/ 75 h 151"/>
                <a:gd name="T14" fmla="*/ 0 w 153"/>
                <a:gd name="T15" fmla="*/ 75 h 151"/>
                <a:gd name="T16" fmla="*/ 76 w 153"/>
                <a:gd name="T1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1">
                  <a:moveTo>
                    <a:pt x="76" y="0"/>
                  </a:moveTo>
                  <a:lnTo>
                    <a:pt x="76" y="0"/>
                  </a:lnTo>
                  <a:cubicBezTo>
                    <a:pt x="118" y="0"/>
                    <a:pt x="152" y="33"/>
                    <a:pt x="152" y="75"/>
                  </a:cubicBezTo>
                  <a:lnTo>
                    <a:pt x="152" y="75"/>
                  </a:lnTo>
                  <a:cubicBezTo>
                    <a:pt x="152" y="117"/>
                    <a:pt x="118" y="150"/>
                    <a:pt x="76" y="150"/>
                  </a:cubicBezTo>
                  <a:lnTo>
                    <a:pt x="76" y="150"/>
                  </a:lnTo>
                  <a:cubicBezTo>
                    <a:pt x="34" y="150"/>
                    <a:pt x="0" y="117"/>
                    <a:pt x="0" y="75"/>
                  </a:cubicBezTo>
                  <a:lnTo>
                    <a:pt x="0" y="75"/>
                  </a:lnTo>
                  <a:cubicBezTo>
                    <a:pt x="0" y="33"/>
                    <a:pt x="34" y="0"/>
                    <a:pt x="7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58C0CF0-7123-405F-8F89-57728CCED509}"/>
              </a:ext>
            </a:extLst>
          </p:cNvPr>
          <p:cNvSpPr txBox="1"/>
          <p:nvPr/>
        </p:nvSpPr>
        <p:spPr>
          <a:xfrm>
            <a:off x="4675251" y="4004212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</a:t>
            </a:r>
            <a:r>
              <a:rPr lang="ru-RU" sz="14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89B2DBA3-D88E-42CC-AC12-26B4BAC518EE}"/>
              </a:ext>
            </a:extLst>
          </p:cNvPr>
          <p:cNvGrpSpPr/>
          <p:nvPr/>
        </p:nvGrpSpPr>
        <p:grpSpPr>
          <a:xfrm rot="10800000">
            <a:off x="6579418" y="3454127"/>
            <a:ext cx="167486" cy="517677"/>
            <a:chOff x="856195" y="2337379"/>
            <a:chExt cx="167486" cy="517677"/>
          </a:xfrm>
          <a:solidFill>
            <a:srgbClr val="002060"/>
          </a:solidFill>
        </p:grpSpPr>
        <p:sp>
          <p:nvSpPr>
            <p:cNvPr id="87" name="Freeform 470">
              <a:extLst>
                <a:ext uri="{FF2B5EF4-FFF2-40B4-BE49-F238E27FC236}">
                  <a16:creationId xmlns:a16="http://schemas.microsoft.com/office/drawing/2014/main" id="{E6A04CFA-B410-48D2-997E-9FC4E5F773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59886" y="2605966"/>
              <a:ext cx="362090" cy="45720"/>
            </a:xfrm>
            <a:custGeom>
              <a:avLst/>
              <a:gdLst>
                <a:gd name="T0" fmla="*/ 1591 w 1592"/>
                <a:gd name="T1" fmla="*/ 50 h 51"/>
                <a:gd name="T2" fmla="*/ 0 w 1592"/>
                <a:gd name="T3" fmla="*/ 50 h 51"/>
                <a:gd name="T4" fmla="*/ 0 w 1592"/>
                <a:gd name="T5" fmla="*/ 0 h 51"/>
                <a:gd name="T6" fmla="*/ 1591 w 1592"/>
                <a:gd name="T7" fmla="*/ 0 h 51"/>
                <a:gd name="T8" fmla="*/ 1591 w 159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2" h="51">
                  <a:moveTo>
                    <a:pt x="1591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1591" y="0"/>
                  </a:lnTo>
                  <a:lnTo>
                    <a:pt x="1591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88" name="Freeform 471">
              <a:extLst>
                <a:ext uri="{FF2B5EF4-FFF2-40B4-BE49-F238E27FC236}">
                  <a16:creationId xmlns:a16="http://schemas.microsoft.com/office/drawing/2014/main" id="{6C51352D-307E-4072-A45B-FC83D16472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56196" y="2337378"/>
              <a:ext cx="167484" cy="167486"/>
            </a:xfrm>
            <a:custGeom>
              <a:avLst/>
              <a:gdLst>
                <a:gd name="T0" fmla="*/ 0 w 278"/>
                <a:gd name="T1" fmla="*/ 139 h 279"/>
                <a:gd name="T2" fmla="*/ 0 w 278"/>
                <a:gd name="T3" fmla="*/ 139 h 279"/>
                <a:gd name="T4" fmla="*/ 139 w 278"/>
                <a:gd name="T5" fmla="*/ 0 h 279"/>
                <a:gd name="T6" fmla="*/ 139 w 278"/>
                <a:gd name="T7" fmla="*/ 0 h 279"/>
                <a:gd name="T8" fmla="*/ 277 w 278"/>
                <a:gd name="T9" fmla="*/ 139 h 279"/>
                <a:gd name="T10" fmla="*/ 277 w 278"/>
                <a:gd name="T11" fmla="*/ 139 h 279"/>
                <a:gd name="T12" fmla="*/ 139 w 278"/>
                <a:gd name="T13" fmla="*/ 278 h 279"/>
                <a:gd name="T14" fmla="*/ 139 w 278"/>
                <a:gd name="T15" fmla="*/ 278 h 279"/>
                <a:gd name="T16" fmla="*/ 0 w 278"/>
                <a:gd name="T17" fmla="*/ 13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279">
                  <a:moveTo>
                    <a:pt x="0" y="139"/>
                  </a:move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139" y="0"/>
                  </a:lnTo>
                  <a:cubicBezTo>
                    <a:pt x="214" y="0"/>
                    <a:pt x="277" y="62"/>
                    <a:pt x="277" y="139"/>
                  </a:cubicBezTo>
                  <a:lnTo>
                    <a:pt x="277" y="139"/>
                  </a:lnTo>
                  <a:cubicBezTo>
                    <a:pt x="277" y="216"/>
                    <a:pt x="214" y="278"/>
                    <a:pt x="139" y="278"/>
                  </a:cubicBezTo>
                  <a:lnTo>
                    <a:pt x="139" y="278"/>
                  </a:lnTo>
                  <a:cubicBezTo>
                    <a:pt x="62" y="278"/>
                    <a:pt x="0" y="216"/>
                    <a:pt x="0" y="13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89" name="Freeform 473">
              <a:extLst>
                <a:ext uri="{FF2B5EF4-FFF2-40B4-BE49-F238E27FC236}">
                  <a16:creationId xmlns:a16="http://schemas.microsoft.com/office/drawing/2014/main" id="{8832BEDC-7941-48C0-80AF-0540FBF35B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93414" y="2763337"/>
              <a:ext cx="93048" cy="90389"/>
            </a:xfrm>
            <a:custGeom>
              <a:avLst/>
              <a:gdLst>
                <a:gd name="T0" fmla="*/ 76 w 153"/>
                <a:gd name="T1" fmla="*/ 0 h 151"/>
                <a:gd name="T2" fmla="*/ 76 w 153"/>
                <a:gd name="T3" fmla="*/ 0 h 151"/>
                <a:gd name="T4" fmla="*/ 152 w 153"/>
                <a:gd name="T5" fmla="*/ 75 h 151"/>
                <a:gd name="T6" fmla="*/ 152 w 153"/>
                <a:gd name="T7" fmla="*/ 75 h 151"/>
                <a:gd name="T8" fmla="*/ 76 w 153"/>
                <a:gd name="T9" fmla="*/ 150 h 151"/>
                <a:gd name="T10" fmla="*/ 76 w 153"/>
                <a:gd name="T11" fmla="*/ 150 h 151"/>
                <a:gd name="T12" fmla="*/ 0 w 153"/>
                <a:gd name="T13" fmla="*/ 75 h 151"/>
                <a:gd name="T14" fmla="*/ 0 w 153"/>
                <a:gd name="T15" fmla="*/ 75 h 151"/>
                <a:gd name="T16" fmla="*/ 76 w 153"/>
                <a:gd name="T1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1">
                  <a:moveTo>
                    <a:pt x="76" y="0"/>
                  </a:moveTo>
                  <a:lnTo>
                    <a:pt x="76" y="0"/>
                  </a:lnTo>
                  <a:cubicBezTo>
                    <a:pt x="118" y="0"/>
                    <a:pt x="152" y="33"/>
                    <a:pt x="152" y="75"/>
                  </a:cubicBezTo>
                  <a:lnTo>
                    <a:pt x="152" y="75"/>
                  </a:lnTo>
                  <a:cubicBezTo>
                    <a:pt x="152" y="117"/>
                    <a:pt x="118" y="150"/>
                    <a:pt x="76" y="150"/>
                  </a:cubicBezTo>
                  <a:lnTo>
                    <a:pt x="76" y="150"/>
                  </a:lnTo>
                  <a:cubicBezTo>
                    <a:pt x="34" y="150"/>
                    <a:pt x="0" y="117"/>
                    <a:pt x="0" y="75"/>
                  </a:cubicBezTo>
                  <a:lnTo>
                    <a:pt x="0" y="75"/>
                  </a:lnTo>
                  <a:cubicBezTo>
                    <a:pt x="0" y="33"/>
                    <a:pt x="34" y="0"/>
                    <a:pt x="7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F88EC24-E05C-4A33-871A-B50D17983B23}"/>
              </a:ext>
            </a:extLst>
          </p:cNvPr>
          <p:cNvSpPr txBox="1"/>
          <p:nvPr/>
        </p:nvSpPr>
        <p:spPr>
          <a:xfrm>
            <a:off x="6337399" y="4004212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</a:t>
            </a:r>
            <a:r>
              <a:rPr lang="ru-RU" sz="14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15FCA578-106E-4F0A-9357-03511E0D54F8}"/>
              </a:ext>
            </a:extLst>
          </p:cNvPr>
          <p:cNvGrpSpPr/>
          <p:nvPr/>
        </p:nvGrpSpPr>
        <p:grpSpPr>
          <a:xfrm rot="10800000">
            <a:off x="8257622" y="3458511"/>
            <a:ext cx="167486" cy="517677"/>
            <a:chOff x="856195" y="2337379"/>
            <a:chExt cx="167486" cy="517677"/>
          </a:xfrm>
          <a:solidFill>
            <a:srgbClr val="002060"/>
          </a:solidFill>
        </p:grpSpPr>
        <p:sp>
          <p:nvSpPr>
            <p:cNvPr id="93" name="Freeform 470">
              <a:extLst>
                <a:ext uri="{FF2B5EF4-FFF2-40B4-BE49-F238E27FC236}">
                  <a16:creationId xmlns:a16="http://schemas.microsoft.com/office/drawing/2014/main" id="{90987340-E906-4894-AE18-40FB25040F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59886" y="2605966"/>
              <a:ext cx="362090" cy="45720"/>
            </a:xfrm>
            <a:custGeom>
              <a:avLst/>
              <a:gdLst>
                <a:gd name="T0" fmla="*/ 1591 w 1592"/>
                <a:gd name="T1" fmla="*/ 50 h 51"/>
                <a:gd name="T2" fmla="*/ 0 w 1592"/>
                <a:gd name="T3" fmla="*/ 50 h 51"/>
                <a:gd name="T4" fmla="*/ 0 w 1592"/>
                <a:gd name="T5" fmla="*/ 0 h 51"/>
                <a:gd name="T6" fmla="*/ 1591 w 1592"/>
                <a:gd name="T7" fmla="*/ 0 h 51"/>
                <a:gd name="T8" fmla="*/ 1591 w 159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2" h="51">
                  <a:moveTo>
                    <a:pt x="1591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1591" y="0"/>
                  </a:lnTo>
                  <a:lnTo>
                    <a:pt x="1591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94" name="Freeform 471">
              <a:extLst>
                <a:ext uri="{FF2B5EF4-FFF2-40B4-BE49-F238E27FC236}">
                  <a16:creationId xmlns:a16="http://schemas.microsoft.com/office/drawing/2014/main" id="{11519FD7-4133-4C92-9358-FF98264B2D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56196" y="2337378"/>
              <a:ext cx="167484" cy="167486"/>
            </a:xfrm>
            <a:custGeom>
              <a:avLst/>
              <a:gdLst>
                <a:gd name="T0" fmla="*/ 0 w 278"/>
                <a:gd name="T1" fmla="*/ 139 h 279"/>
                <a:gd name="T2" fmla="*/ 0 w 278"/>
                <a:gd name="T3" fmla="*/ 139 h 279"/>
                <a:gd name="T4" fmla="*/ 139 w 278"/>
                <a:gd name="T5" fmla="*/ 0 h 279"/>
                <a:gd name="T6" fmla="*/ 139 w 278"/>
                <a:gd name="T7" fmla="*/ 0 h 279"/>
                <a:gd name="T8" fmla="*/ 277 w 278"/>
                <a:gd name="T9" fmla="*/ 139 h 279"/>
                <a:gd name="T10" fmla="*/ 277 w 278"/>
                <a:gd name="T11" fmla="*/ 139 h 279"/>
                <a:gd name="T12" fmla="*/ 139 w 278"/>
                <a:gd name="T13" fmla="*/ 278 h 279"/>
                <a:gd name="T14" fmla="*/ 139 w 278"/>
                <a:gd name="T15" fmla="*/ 278 h 279"/>
                <a:gd name="T16" fmla="*/ 0 w 278"/>
                <a:gd name="T17" fmla="*/ 13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279">
                  <a:moveTo>
                    <a:pt x="0" y="139"/>
                  </a:move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139" y="0"/>
                  </a:lnTo>
                  <a:cubicBezTo>
                    <a:pt x="214" y="0"/>
                    <a:pt x="277" y="62"/>
                    <a:pt x="277" y="139"/>
                  </a:cubicBezTo>
                  <a:lnTo>
                    <a:pt x="277" y="139"/>
                  </a:lnTo>
                  <a:cubicBezTo>
                    <a:pt x="277" y="216"/>
                    <a:pt x="214" y="278"/>
                    <a:pt x="139" y="278"/>
                  </a:cubicBezTo>
                  <a:lnTo>
                    <a:pt x="139" y="278"/>
                  </a:lnTo>
                  <a:cubicBezTo>
                    <a:pt x="62" y="278"/>
                    <a:pt x="0" y="216"/>
                    <a:pt x="0" y="13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95" name="Freeform 473">
              <a:extLst>
                <a:ext uri="{FF2B5EF4-FFF2-40B4-BE49-F238E27FC236}">
                  <a16:creationId xmlns:a16="http://schemas.microsoft.com/office/drawing/2014/main" id="{B5F28BF0-B547-4A3B-894E-54A1956E38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93414" y="2763337"/>
              <a:ext cx="93048" cy="90389"/>
            </a:xfrm>
            <a:custGeom>
              <a:avLst/>
              <a:gdLst>
                <a:gd name="T0" fmla="*/ 76 w 153"/>
                <a:gd name="T1" fmla="*/ 0 h 151"/>
                <a:gd name="T2" fmla="*/ 76 w 153"/>
                <a:gd name="T3" fmla="*/ 0 h 151"/>
                <a:gd name="T4" fmla="*/ 152 w 153"/>
                <a:gd name="T5" fmla="*/ 75 h 151"/>
                <a:gd name="T6" fmla="*/ 152 w 153"/>
                <a:gd name="T7" fmla="*/ 75 h 151"/>
                <a:gd name="T8" fmla="*/ 76 w 153"/>
                <a:gd name="T9" fmla="*/ 150 h 151"/>
                <a:gd name="T10" fmla="*/ 76 w 153"/>
                <a:gd name="T11" fmla="*/ 150 h 151"/>
                <a:gd name="T12" fmla="*/ 0 w 153"/>
                <a:gd name="T13" fmla="*/ 75 h 151"/>
                <a:gd name="T14" fmla="*/ 0 w 153"/>
                <a:gd name="T15" fmla="*/ 75 h 151"/>
                <a:gd name="T16" fmla="*/ 76 w 153"/>
                <a:gd name="T1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1">
                  <a:moveTo>
                    <a:pt x="76" y="0"/>
                  </a:moveTo>
                  <a:lnTo>
                    <a:pt x="76" y="0"/>
                  </a:lnTo>
                  <a:cubicBezTo>
                    <a:pt x="118" y="0"/>
                    <a:pt x="152" y="33"/>
                    <a:pt x="152" y="75"/>
                  </a:cubicBezTo>
                  <a:lnTo>
                    <a:pt x="152" y="75"/>
                  </a:lnTo>
                  <a:cubicBezTo>
                    <a:pt x="152" y="117"/>
                    <a:pt x="118" y="150"/>
                    <a:pt x="76" y="150"/>
                  </a:cubicBezTo>
                  <a:lnTo>
                    <a:pt x="76" y="150"/>
                  </a:lnTo>
                  <a:cubicBezTo>
                    <a:pt x="34" y="150"/>
                    <a:pt x="0" y="117"/>
                    <a:pt x="0" y="75"/>
                  </a:cubicBezTo>
                  <a:lnTo>
                    <a:pt x="0" y="75"/>
                  </a:lnTo>
                  <a:cubicBezTo>
                    <a:pt x="0" y="33"/>
                    <a:pt x="34" y="0"/>
                    <a:pt x="7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0CDE703-E3B9-4EAE-9F9B-F8BB0B85AEFE}"/>
              </a:ext>
            </a:extLst>
          </p:cNvPr>
          <p:cNvSpPr txBox="1"/>
          <p:nvPr/>
        </p:nvSpPr>
        <p:spPr>
          <a:xfrm>
            <a:off x="8026892" y="4008596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 </a:t>
            </a:r>
            <a:r>
              <a:rPr lang="ru-RU" sz="14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6506F9A4-BC05-4BE7-8963-47BB0553C8AE}"/>
              </a:ext>
            </a:extLst>
          </p:cNvPr>
          <p:cNvGrpSpPr/>
          <p:nvPr/>
        </p:nvGrpSpPr>
        <p:grpSpPr>
          <a:xfrm rot="10800000">
            <a:off x="9934822" y="3457974"/>
            <a:ext cx="167486" cy="517677"/>
            <a:chOff x="856195" y="2337379"/>
            <a:chExt cx="167486" cy="517677"/>
          </a:xfrm>
          <a:solidFill>
            <a:srgbClr val="002060"/>
          </a:solidFill>
        </p:grpSpPr>
        <p:sp>
          <p:nvSpPr>
            <p:cNvPr id="99" name="Freeform 470">
              <a:extLst>
                <a:ext uri="{FF2B5EF4-FFF2-40B4-BE49-F238E27FC236}">
                  <a16:creationId xmlns:a16="http://schemas.microsoft.com/office/drawing/2014/main" id="{A48ED489-849E-433D-9EB7-B1B13E1DA5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59886" y="2605966"/>
              <a:ext cx="362090" cy="45720"/>
            </a:xfrm>
            <a:custGeom>
              <a:avLst/>
              <a:gdLst>
                <a:gd name="T0" fmla="*/ 1591 w 1592"/>
                <a:gd name="T1" fmla="*/ 50 h 51"/>
                <a:gd name="T2" fmla="*/ 0 w 1592"/>
                <a:gd name="T3" fmla="*/ 50 h 51"/>
                <a:gd name="T4" fmla="*/ 0 w 1592"/>
                <a:gd name="T5" fmla="*/ 0 h 51"/>
                <a:gd name="T6" fmla="*/ 1591 w 1592"/>
                <a:gd name="T7" fmla="*/ 0 h 51"/>
                <a:gd name="T8" fmla="*/ 1591 w 159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2" h="51">
                  <a:moveTo>
                    <a:pt x="1591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1591" y="0"/>
                  </a:lnTo>
                  <a:lnTo>
                    <a:pt x="1591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100" name="Freeform 471">
              <a:extLst>
                <a:ext uri="{FF2B5EF4-FFF2-40B4-BE49-F238E27FC236}">
                  <a16:creationId xmlns:a16="http://schemas.microsoft.com/office/drawing/2014/main" id="{B4B9A8AC-2281-475B-952D-912FE809AD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56196" y="2337378"/>
              <a:ext cx="167484" cy="167486"/>
            </a:xfrm>
            <a:custGeom>
              <a:avLst/>
              <a:gdLst>
                <a:gd name="T0" fmla="*/ 0 w 278"/>
                <a:gd name="T1" fmla="*/ 139 h 279"/>
                <a:gd name="T2" fmla="*/ 0 w 278"/>
                <a:gd name="T3" fmla="*/ 139 h 279"/>
                <a:gd name="T4" fmla="*/ 139 w 278"/>
                <a:gd name="T5" fmla="*/ 0 h 279"/>
                <a:gd name="T6" fmla="*/ 139 w 278"/>
                <a:gd name="T7" fmla="*/ 0 h 279"/>
                <a:gd name="T8" fmla="*/ 277 w 278"/>
                <a:gd name="T9" fmla="*/ 139 h 279"/>
                <a:gd name="T10" fmla="*/ 277 w 278"/>
                <a:gd name="T11" fmla="*/ 139 h 279"/>
                <a:gd name="T12" fmla="*/ 139 w 278"/>
                <a:gd name="T13" fmla="*/ 278 h 279"/>
                <a:gd name="T14" fmla="*/ 139 w 278"/>
                <a:gd name="T15" fmla="*/ 278 h 279"/>
                <a:gd name="T16" fmla="*/ 0 w 278"/>
                <a:gd name="T17" fmla="*/ 13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279">
                  <a:moveTo>
                    <a:pt x="0" y="139"/>
                  </a:move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139" y="0"/>
                  </a:lnTo>
                  <a:cubicBezTo>
                    <a:pt x="214" y="0"/>
                    <a:pt x="277" y="62"/>
                    <a:pt x="277" y="139"/>
                  </a:cubicBezTo>
                  <a:lnTo>
                    <a:pt x="277" y="139"/>
                  </a:lnTo>
                  <a:cubicBezTo>
                    <a:pt x="277" y="216"/>
                    <a:pt x="214" y="278"/>
                    <a:pt x="139" y="278"/>
                  </a:cubicBezTo>
                  <a:lnTo>
                    <a:pt x="139" y="278"/>
                  </a:lnTo>
                  <a:cubicBezTo>
                    <a:pt x="62" y="278"/>
                    <a:pt x="0" y="216"/>
                    <a:pt x="0" y="13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101" name="Freeform 473">
              <a:extLst>
                <a:ext uri="{FF2B5EF4-FFF2-40B4-BE49-F238E27FC236}">
                  <a16:creationId xmlns:a16="http://schemas.microsoft.com/office/drawing/2014/main" id="{1B9FD409-C9DF-4B30-A66E-5C2020C20F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93414" y="2763337"/>
              <a:ext cx="93048" cy="90389"/>
            </a:xfrm>
            <a:custGeom>
              <a:avLst/>
              <a:gdLst>
                <a:gd name="T0" fmla="*/ 76 w 153"/>
                <a:gd name="T1" fmla="*/ 0 h 151"/>
                <a:gd name="T2" fmla="*/ 76 w 153"/>
                <a:gd name="T3" fmla="*/ 0 h 151"/>
                <a:gd name="T4" fmla="*/ 152 w 153"/>
                <a:gd name="T5" fmla="*/ 75 h 151"/>
                <a:gd name="T6" fmla="*/ 152 w 153"/>
                <a:gd name="T7" fmla="*/ 75 h 151"/>
                <a:gd name="T8" fmla="*/ 76 w 153"/>
                <a:gd name="T9" fmla="*/ 150 h 151"/>
                <a:gd name="T10" fmla="*/ 76 w 153"/>
                <a:gd name="T11" fmla="*/ 150 h 151"/>
                <a:gd name="T12" fmla="*/ 0 w 153"/>
                <a:gd name="T13" fmla="*/ 75 h 151"/>
                <a:gd name="T14" fmla="*/ 0 w 153"/>
                <a:gd name="T15" fmla="*/ 75 h 151"/>
                <a:gd name="T16" fmla="*/ 76 w 153"/>
                <a:gd name="T1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1">
                  <a:moveTo>
                    <a:pt x="76" y="0"/>
                  </a:moveTo>
                  <a:lnTo>
                    <a:pt x="76" y="0"/>
                  </a:lnTo>
                  <a:cubicBezTo>
                    <a:pt x="118" y="0"/>
                    <a:pt x="152" y="33"/>
                    <a:pt x="152" y="75"/>
                  </a:cubicBezTo>
                  <a:lnTo>
                    <a:pt x="152" y="75"/>
                  </a:lnTo>
                  <a:cubicBezTo>
                    <a:pt x="152" y="117"/>
                    <a:pt x="118" y="150"/>
                    <a:pt x="76" y="150"/>
                  </a:cubicBezTo>
                  <a:lnTo>
                    <a:pt x="76" y="150"/>
                  </a:lnTo>
                  <a:cubicBezTo>
                    <a:pt x="34" y="150"/>
                    <a:pt x="0" y="117"/>
                    <a:pt x="0" y="75"/>
                  </a:cubicBezTo>
                  <a:lnTo>
                    <a:pt x="0" y="75"/>
                  </a:lnTo>
                  <a:cubicBezTo>
                    <a:pt x="0" y="33"/>
                    <a:pt x="34" y="0"/>
                    <a:pt x="7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FCFCAE8-0A35-4534-8378-8ED79E0A67E3}"/>
              </a:ext>
            </a:extLst>
          </p:cNvPr>
          <p:cNvSpPr txBox="1"/>
          <p:nvPr/>
        </p:nvSpPr>
        <p:spPr>
          <a:xfrm>
            <a:off x="9692803" y="4008059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AA7E98F7-634A-4097-8143-2AD9E88B138A}"/>
              </a:ext>
            </a:extLst>
          </p:cNvPr>
          <p:cNvGrpSpPr/>
          <p:nvPr/>
        </p:nvGrpSpPr>
        <p:grpSpPr>
          <a:xfrm rot="10800000">
            <a:off x="11536220" y="3458133"/>
            <a:ext cx="167486" cy="517677"/>
            <a:chOff x="856195" y="2337379"/>
            <a:chExt cx="167486" cy="517677"/>
          </a:xfrm>
          <a:solidFill>
            <a:srgbClr val="002060"/>
          </a:solidFill>
        </p:grpSpPr>
        <p:sp>
          <p:nvSpPr>
            <p:cNvPr id="105" name="Freeform 470">
              <a:extLst>
                <a:ext uri="{FF2B5EF4-FFF2-40B4-BE49-F238E27FC236}">
                  <a16:creationId xmlns:a16="http://schemas.microsoft.com/office/drawing/2014/main" id="{2F30ED51-0633-4DE0-9D7D-9C2F1725FB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59886" y="2605966"/>
              <a:ext cx="362090" cy="45720"/>
            </a:xfrm>
            <a:custGeom>
              <a:avLst/>
              <a:gdLst>
                <a:gd name="T0" fmla="*/ 1591 w 1592"/>
                <a:gd name="T1" fmla="*/ 50 h 51"/>
                <a:gd name="T2" fmla="*/ 0 w 1592"/>
                <a:gd name="T3" fmla="*/ 50 h 51"/>
                <a:gd name="T4" fmla="*/ 0 w 1592"/>
                <a:gd name="T5" fmla="*/ 0 h 51"/>
                <a:gd name="T6" fmla="*/ 1591 w 1592"/>
                <a:gd name="T7" fmla="*/ 0 h 51"/>
                <a:gd name="T8" fmla="*/ 1591 w 1592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2" h="51">
                  <a:moveTo>
                    <a:pt x="1591" y="50"/>
                  </a:moveTo>
                  <a:lnTo>
                    <a:pt x="0" y="50"/>
                  </a:lnTo>
                  <a:lnTo>
                    <a:pt x="0" y="0"/>
                  </a:lnTo>
                  <a:lnTo>
                    <a:pt x="1591" y="0"/>
                  </a:lnTo>
                  <a:lnTo>
                    <a:pt x="1591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106" name="Freeform 471">
              <a:extLst>
                <a:ext uri="{FF2B5EF4-FFF2-40B4-BE49-F238E27FC236}">
                  <a16:creationId xmlns:a16="http://schemas.microsoft.com/office/drawing/2014/main" id="{BFA5885C-FA0C-4C0D-B5DF-49EEA352D7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56196" y="2337378"/>
              <a:ext cx="167484" cy="167486"/>
            </a:xfrm>
            <a:custGeom>
              <a:avLst/>
              <a:gdLst>
                <a:gd name="T0" fmla="*/ 0 w 278"/>
                <a:gd name="T1" fmla="*/ 139 h 279"/>
                <a:gd name="T2" fmla="*/ 0 w 278"/>
                <a:gd name="T3" fmla="*/ 139 h 279"/>
                <a:gd name="T4" fmla="*/ 139 w 278"/>
                <a:gd name="T5" fmla="*/ 0 h 279"/>
                <a:gd name="T6" fmla="*/ 139 w 278"/>
                <a:gd name="T7" fmla="*/ 0 h 279"/>
                <a:gd name="T8" fmla="*/ 277 w 278"/>
                <a:gd name="T9" fmla="*/ 139 h 279"/>
                <a:gd name="T10" fmla="*/ 277 w 278"/>
                <a:gd name="T11" fmla="*/ 139 h 279"/>
                <a:gd name="T12" fmla="*/ 139 w 278"/>
                <a:gd name="T13" fmla="*/ 278 h 279"/>
                <a:gd name="T14" fmla="*/ 139 w 278"/>
                <a:gd name="T15" fmla="*/ 278 h 279"/>
                <a:gd name="T16" fmla="*/ 0 w 278"/>
                <a:gd name="T17" fmla="*/ 13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279">
                  <a:moveTo>
                    <a:pt x="0" y="139"/>
                  </a:moveTo>
                  <a:lnTo>
                    <a:pt x="0" y="139"/>
                  </a:lnTo>
                  <a:cubicBezTo>
                    <a:pt x="0" y="62"/>
                    <a:pt x="62" y="0"/>
                    <a:pt x="139" y="0"/>
                  </a:cubicBezTo>
                  <a:lnTo>
                    <a:pt x="139" y="0"/>
                  </a:lnTo>
                  <a:cubicBezTo>
                    <a:pt x="214" y="0"/>
                    <a:pt x="277" y="62"/>
                    <a:pt x="277" y="139"/>
                  </a:cubicBezTo>
                  <a:lnTo>
                    <a:pt x="277" y="139"/>
                  </a:lnTo>
                  <a:cubicBezTo>
                    <a:pt x="277" y="216"/>
                    <a:pt x="214" y="278"/>
                    <a:pt x="139" y="278"/>
                  </a:cubicBezTo>
                  <a:lnTo>
                    <a:pt x="139" y="278"/>
                  </a:lnTo>
                  <a:cubicBezTo>
                    <a:pt x="62" y="278"/>
                    <a:pt x="0" y="216"/>
                    <a:pt x="0" y="13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  <p:sp>
          <p:nvSpPr>
            <p:cNvPr id="107" name="Freeform 473">
              <a:extLst>
                <a:ext uri="{FF2B5EF4-FFF2-40B4-BE49-F238E27FC236}">
                  <a16:creationId xmlns:a16="http://schemas.microsoft.com/office/drawing/2014/main" id="{39ED7396-3424-4A6A-8351-18AB2C594D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93414" y="2763337"/>
              <a:ext cx="93048" cy="90389"/>
            </a:xfrm>
            <a:custGeom>
              <a:avLst/>
              <a:gdLst>
                <a:gd name="T0" fmla="*/ 76 w 153"/>
                <a:gd name="T1" fmla="*/ 0 h 151"/>
                <a:gd name="T2" fmla="*/ 76 w 153"/>
                <a:gd name="T3" fmla="*/ 0 h 151"/>
                <a:gd name="T4" fmla="*/ 152 w 153"/>
                <a:gd name="T5" fmla="*/ 75 h 151"/>
                <a:gd name="T6" fmla="*/ 152 w 153"/>
                <a:gd name="T7" fmla="*/ 75 h 151"/>
                <a:gd name="T8" fmla="*/ 76 w 153"/>
                <a:gd name="T9" fmla="*/ 150 h 151"/>
                <a:gd name="T10" fmla="*/ 76 w 153"/>
                <a:gd name="T11" fmla="*/ 150 h 151"/>
                <a:gd name="T12" fmla="*/ 0 w 153"/>
                <a:gd name="T13" fmla="*/ 75 h 151"/>
                <a:gd name="T14" fmla="*/ 0 w 153"/>
                <a:gd name="T15" fmla="*/ 75 h 151"/>
                <a:gd name="T16" fmla="*/ 76 w 153"/>
                <a:gd name="T1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51">
                  <a:moveTo>
                    <a:pt x="76" y="0"/>
                  </a:moveTo>
                  <a:lnTo>
                    <a:pt x="76" y="0"/>
                  </a:lnTo>
                  <a:cubicBezTo>
                    <a:pt x="118" y="0"/>
                    <a:pt x="152" y="33"/>
                    <a:pt x="152" y="75"/>
                  </a:cubicBezTo>
                  <a:lnTo>
                    <a:pt x="152" y="75"/>
                  </a:lnTo>
                  <a:cubicBezTo>
                    <a:pt x="152" y="117"/>
                    <a:pt x="118" y="150"/>
                    <a:pt x="76" y="150"/>
                  </a:cubicBezTo>
                  <a:lnTo>
                    <a:pt x="76" y="150"/>
                  </a:lnTo>
                  <a:cubicBezTo>
                    <a:pt x="34" y="150"/>
                    <a:pt x="0" y="117"/>
                    <a:pt x="0" y="75"/>
                  </a:cubicBezTo>
                  <a:lnTo>
                    <a:pt x="0" y="75"/>
                  </a:lnTo>
                  <a:cubicBezTo>
                    <a:pt x="0" y="33"/>
                    <a:pt x="34" y="0"/>
                    <a:pt x="7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endParaRPr lang="en-US" sz="6530" dirty="0">
                <a:latin typeface="Lato Light" panose="020F0502020204030203" pitchFamily="34" charset="0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22A064CF-DCE5-4604-8EE0-3F7FE3E53F2B}"/>
              </a:ext>
            </a:extLst>
          </p:cNvPr>
          <p:cNvSpPr txBox="1"/>
          <p:nvPr/>
        </p:nvSpPr>
        <p:spPr>
          <a:xfrm>
            <a:off x="11260334" y="4008218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 </a:t>
            </a:r>
            <a:r>
              <a:rPr lang="ru-RU" sz="1400" dirty="0" err="1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sz="1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36F4D1A-BD20-4745-85E2-73B0D4FF236D}"/>
              </a:ext>
            </a:extLst>
          </p:cNvPr>
          <p:cNvCxnSpPr/>
          <p:nvPr/>
        </p:nvCxnSpPr>
        <p:spPr>
          <a:xfrm>
            <a:off x="4205111" y="1399822"/>
            <a:ext cx="0" cy="4888089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CBDB16-7BD5-4E95-A961-224C6521A723}"/>
              </a:ext>
            </a:extLst>
          </p:cNvPr>
          <p:cNvSpPr txBox="1"/>
          <p:nvPr/>
        </p:nvSpPr>
        <p:spPr>
          <a:xfrm>
            <a:off x="892788" y="1401153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Моделирование СД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37DDBE8-712E-4362-951B-4A1E116C62C6}"/>
              </a:ext>
            </a:extLst>
          </p:cNvPr>
          <p:cNvSpPr txBox="1"/>
          <p:nvPr/>
        </p:nvSpPr>
        <p:spPr>
          <a:xfrm>
            <a:off x="6712881" y="1401153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Индукция регенерации кожи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201AD9C-1731-4C83-8235-FB8502CDE1DC}"/>
              </a:ext>
            </a:extLst>
          </p:cNvPr>
          <p:cNvSpPr txBox="1"/>
          <p:nvPr/>
        </p:nvSpPr>
        <p:spPr>
          <a:xfrm>
            <a:off x="1369681" y="2856254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Глюкометрия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№1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1371E6-C67D-4FDD-910A-91C4AE6FDFD6}"/>
              </a:ext>
            </a:extLst>
          </p:cNvPr>
          <p:cNvSpPr txBox="1"/>
          <p:nvPr/>
        </p:nvSpPr>
        <p:spPr>
          <a:xfrm>
            <a:off x="2773829" y="2856254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Глюкометрия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№2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9" name="Прямая со стрелкой 118">
            <a:extLst>
              <a:ext uri="{FF2B5EF4-FFF2-40B4-BE49-F238E27FC236}">
                <a16:creationId xmlns:a16="http://schemas.microsoft.com/office/drawing/2014/main" id="{AD041930-78E4-4AAA-99BE-6F281D4D8310}"/>
              </a:ext>
            </a:extLst>
          </p:cNvPr>
          <p:cNvCxnSpPr>
            <a:cxnSpLocks/>
          </p:cNvCxnSpPr>
          <p:nvPr/>
        </p:nvCxnSpPr>
        <p:spPr>
          <a:xfrm>
            <a:off x="661589" y="5163284"/>
            <a:ext cx="2782322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6FC6CA5-BD94-4AC7-B160-AF5D6E2BD2A9}"/>
              </a:ext>
            </a:extLst>
          </p:cNvPr>
          <p:cNvSpPr txBox="1"/>
          <p:nvPr/>
        </p:nvSpPr>
        <p:spPr>
          <a:xfrm>
            <a:off x="868337" y="4540482"/>
            <a:ext cx="2449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Развитие СД до уровня </a:t>
            </a:r>
          </a:p>
          <a:p>
            <a:pPr algn="ctr"/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≥15 ммоль/л</a:t>
            </a:r>
          </a:p>
        </p:txBody>
      </p:sp>
      <p:cxnSp>
        <p:nvCxnSpPr>
          <p:cNvPr id="125" name="Прямая со стрелкой 124">
            <a:extLst>
              <a:ext uri="{FF2B5EF4-FFF2-40B4-BE49-F238E27FC236}">
                <a16:creationId xmlns:a16="http://schemas.microsoft.com/office/drawing/2014/main" id="{ED66D196-D1A5-4F3A-9C57-E103F4FB9DFF}"/>
              </a:ext>
            </a:extLst>
          </p:cNvPr>
          <p:cNvCxnSpPr>
            <a:cxnSpLocks/>
          </p:cNvCxnSpPr>
          <p:nvPr/>
        </p:nvCxnSpPr>
        <p:spPr>
          <a:xfrm>
            <a:off x="5004784" y="5163284"/>
            <a:ext cx="334687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37BD7F8F-A912-4154-B248-D84A34E0A1CD}"/>
              </a:ext>
            </a:extLst>
          </p:cNvPr>
          <p:cNvSpPr txBox="1"/>
          <p:nvPr/>
        </p:nvSpPr>
        <p:spPr>
          <a:xfrm>
            <a:off x="5581959" y="4553006"/>
            <a:ext cx="2226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Нанесение гелей на раны (ежедневно)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51387AE-6FCD-45D4-B7E4-8D3CA6081ABC}"/>
              </a:ext>
            </a:extLst>
          </p:cNvPr>
          <p:cNvCxnSpPr>
            <a:cxnSpLocks/>
          </p:cNvCxnSpPr>
          <p:nvPr/>
        </p:nvCxnSpPr>
        <p:spPr>
          <a:xfrm>
            <a:off x="3425304" y="4279900"/>
            <a:ext cx="1" cy="90000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C4E00B83-70BE-47BE-9968-E8DD91E0CDCC}"/>
              </a:ext>
            </a:extLst>
          </p:cNvPr>
          <p:cNvCxnSpPr>
            <a:cxnSpLocks/>
          </p:cNvCxnSpPr>
          <p:nvPr/>
        </p:nvCxnSpPr>
        <p:spPr>
          <a:xfrm>
            <a:off x="641326" y="4293866"/>
            <a:ext cx="0" cy="886034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единительная линия 137">
            <a:extLst>
              <a:ext uri="{FF2B5EF4-FFF2-40B4-BE49-F238E27FC236}">
                <a16:creationId xmlns:a16="http://schemas.microsoft.com/office/drawing/2014/main" id="{726E4332-09C1-440C-85D1-7D31D6DD28AC}"/>
              </a:ext>
            </a:extLst>
          </p:cNvPr>
          <p:cNvCxnSpPr>
            <a:cxnSpLocks/>
          </p:cNvCxnSpPr>
          <p:nvPr/>
        </p:nvCxnSpPr>
        <p:spPr>
          <a:xfrm>
            <a:off x="8345813" y="4277397"/>
            <a:ext cx="1" cy="900000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единительная линия 138">
            <a:extLst>
              <a:ext uri="{FF2B5EF4-FFF2-40B4-BE49-F238E27FC236}">
                <a16:creationId xmlns:a16="http://schemas.microsoft.com/office/drawing/2014/main" id="{BDCE4275-4BE0-4380-99C2-7C0942DDFD06}"/>
              </a:ext>
            </a:extLst>
          </p:cNvPr>
          <p:cNvCxnSpPr>
            <a:cxnSpLocks/>
          </p:cNvCxnSpPr>
          <p:nvPr/>
        </p:nvCxnSpPr>
        <p:spPr>
          <a:xfrm>
            <a:off x="4988731" y="4296749"/>
            <a:ext cx="0" cy="886034"/>
          </a:xfrm>
          <a:prstGeom prst="line">
            <a:avLst/>
          </a:prstGeom>
          <a:ln w="190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579E2EF-13C9-4F2C-87CE-C02C36A83E99}"/>
              </a:ext>
            </a:extLst>
          </p:cNvPr>
          <p:cNvSpPr txBox="1"/>
          <p:nvPr/>
        </p:nvSpPr>
        <p:spPr>
          <a:xfrm>
            <a:off x="4270977" y="2119654"/>
            <a:ext cx="143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Формирование дефектов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388651-8E99-4751-BF7A-A684459A645E}"/>
              </a:ext>
            </a:extLst>
          </p:cNvPr>
          <p:cNvSpPr txBox="1"/>
          <p:nvPr/>
        </p:nvSpPr>
        <p:spPr>
          <a:xfrm>
            <a:off x="4269696" y="2778550"/>
            <a:ext cx="143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Планиметрия «0»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408E6B9-A73F-4154-8A3E-902C0C349561}"/>
              </a:ext>
            </a:extLst>
          </p:cNvPr>
          <p:cNvSpPr txBox="1"/>
          <p:nvPr/>
        </p:nvSpPr>
        <p:spPr>
          <a:xfrm>
            <a:off x="5944413" y="2778550"/>
            <a:ext cx="143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Планиметрия «3»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E4F1DA0-EB2E-4D0C-8529-163D4E1EE2A0}"/>
              </a:ext>
            </a:extLst>
          </p:cNvPr>
          <p:cNvSpPr txBox="1"/>
          <p:nvPr/>
        </p:nvSpPr>
        <p:spPr>
          <a:xfrm>
            <a:off x="7622335" y="2782934"/>
            <a:ext cx="143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Планиметрия «7»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8BA4A08-3F66-4D7E-9F6D-B7FC941B1BB5}"/>
              </a:ext>
            </a:extLst>
          </p:cNvPr>
          <p:cNvSpPr txBox="1"/>
          <p:nvPr/>
        </p:nvSpPr>
        <p:spPr>
          <a:xfrm>
            <a:off x="9299818" y="2788223"/>
            <a:ext cx="143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Планиметрия «14»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5635E9C-0ADB-4C45-AE83-9967DD92C95B}"/>
              </a:ext>
            </a:extLst>
          </p:cNvPr>
          <p:cNvSpPr txBox="1"/>
          <p:nvPr/>
        </p:nvSpPr>
        <p:spPr>
          <a:xfrm>
            <a:off x="10878356" y="2782556"/>
            <a:ext cx="143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Планиметрия «21»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6902EED-B715-456D-870D-7B21FC4EE765}"/>
              </a:ext>
            </a:extLst>
          </p:cNvPr>
          <p:cNvSpPr txBox="1"/>
          <p:nvPr/>
        </p:nvSpPr>
        <p:spPr>
          <a:xfrm>
            <a:off x="7622335" y="2119654"/>
            <a:ext cx="143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Выведение животных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7065535-0D15-4838-90C8-F3F2AEDD6F8E}"/>
              </a:ext>
            </a:extLst>
          </p:cNvPr>
          <p:cNvSpPr txBox="1"/>
          <p:nvPr/>
        </p:nvSpPr>
        <p:spPr>
          <a:xfrm>
            <a:off x="9276958" y="2119654"/>
            <a:ext cx="143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Выведение животных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A6F0235-2C38-4A93-8465-BA0765776C93}"/>
              </a:ext>
            </a:extLst>
          </p:cNvPr>
          <p:cNvSpPr txBox="1"/>
          <p:nvPr/>
        </p:nvSpPr>
        <p:spPr>
          <a:xfrm>
            <a:off x="10831166" y="2119654"/>
            <a:ext cx="1435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Выведение животных</a:t>
            </a:r>
          </a:p>
        </p:txBody>
      </p:sp>
    </p:spTree>
    <p:extLst>
      <p:ext uri="{BB962C8B-B14F-4D97-AF65-F5344CB8AC3E}">
        <p14:creationId xmlns:p14="http://schemas.microsoft.com/office/powerpoint/2010/main" val="291308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/>
      <p:bldP spid="21" grpId="0"/>
      <p:bldP spid="26" grpId="0"/>
      <p:bldP spid="31" grpId="0"/>
      <p:bldP spid="82" grpId="0"/>
      <p:bldP spid="86" grpId="0"/>
      <p:bldP spid="92" grpId="0"/>
      <p:bldP spid="98" grpId="0"/>
      <p:bldP spid="104" grpId="0"/>
      <p:bldP spid="6" grpId="0"/>
      <p:bldP spid="111" grpId="0"/>
      <p:bldP spid="113" grpId="0"/>
      <p:bldP spid="114" grpId="0"/>
      <p:bldP spid="40" grpId="0"/>
      <p:bldP spid="127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256965A2-E3C8-4A2A-A779-036335943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B06F02DD-292E-40C1-8226-3CCF25EB02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4B6026-6D82-4494-959D-42A7C278B00C}"/>
              </a:ext>
            </a:extLst>
          </p:cNvPr>
          <p:cNvSpPr txBox="1"/>
          <p:nvPr/>
        </p:nvSpPr>
        <p:spPr>
          <a:xfrm>
            <a:off x="-12401" y="1899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Материал и методы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7DA92-41FE-4E79-AB1C-170F9A0CD5BA}"/>
              </a:ext>
            </a:extLst>
          </p:cNvPr>
          <p:cNvSpPr txBox="1"/>
          <p:nvPr/>
        </p:nvSpPr>
        <p:spPr>
          <a:xfrm>
            <a:off x="-776" y="725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Проведение планиметрии</a:t>
            </a:r>
            <a:endParaRPr lang="en-US" sz="20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4783EF-3969-4097-AA15-3C2BCDF74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88" y="1660480"/>
            <a:ext cx="4498694" cy="33740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0DD7C57-FCD9-4DD7-8211-8F4A087F4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18" y="1660480"/>
            <a:ext cx="4498694" cy="337402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545F86E-86FA-4E52-BB8C-D919AD875902}"/>
              </a:ext>
            </a:extLst>
          </p:cNvPr>
          <p:cNvSpPr txBox="1"/>
          <p:nvPr/>
        </p:nvSpPr>
        <p:spPr>
          <a:xfrm>
            <a:off x="867387" y="5197520"/>
            <a:ext cx="4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День операции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B5B01F-53B1-42CA-873B-D578B9008474}"/>
              </a:ext>
            </a:extLst>
          </p:cNvPr>
          <p:cNvSpPr txBox="1"/>
          <p:nvPr/>
        </p:nvSpPr>
        <p:spPr>
          <a:xfrm>
            <a:off x="6710169" y="4560467"/>
            <a:ext cx="4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после операции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CBC2C1-2E64-4C14-A8EA-82BDD1964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18" y="1660480"/>
            <a:ext cx="4498694" cy="337402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ABF13E5-9FBB-4E50-AEF4-67F2080EE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88" y="1660480"/>
            <a:ext cx="4498694" cy="3374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A3D807-3C31-4263-A0C0-8AD9EE15C900}"/>
              </a:ext>
            </a:extLst>
          </p:cNvPr>
          <p:cNvSpPr txBox="1"/>
          <p:nvPr/>
        </p:nvSpPr>
        <p:spPr>
          <a:xfrm>
            <a:off x="6825918" y="5197520"/>
            <a:ext cx="44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сут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после операции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0E92C-3026-40DC-8481-67A5F66A0A5E}"/>
              </a:ext>
            </a:extLst>
          </p:cNvPr>
          <p:cNvSpPr txBox="1"/>
          <p:nvPr/>
        </p:nvSpPr>
        <p:spPr>
          <a:xfrm>
            <a:off x="3457661" y="5763508"/>
            <a:ext cx="525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Фон         	Дефект	              Регенерат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AD5D08CE-A523-46F8-8B71-78497F1033D3}"/>
              </a:ext>
            </a:extLst>
          </p:cNvPr>
          <p:cNvSpPr/>
          <p:nvPr/>
        </p:nvSpPr>
        <p:spPr>
          <a:xfrm>
            <a:off x="3395586" y="5829762"/>
            <a:ext cx="239899" cy="243753"/>
          </a:xfrm>
          <a:prstGeom prst="ellipse">
            <a:avLst/>
          </a:prstGeom>
          <a:solidFill>
            <a:srgbClr val="010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C6CB2D3-28F2-45E2-BEE2-3A6C0116281B}"/>
              </a:ext>
            </a:extLst>
          </p:cNvPr>
          <p:cNvSpPr/>
          <p:nvPr/>
        </p:nvSpPr>
        <p:spPr>
          <a:xfrm>
            <a:off x="5211407" y="5829762"/>
            <a:ext cx="239899" cy="243753"/>
          </a:xfrm>
          <a:prstGeom prst="ellipse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F36B44BA-E0B9-436B-9784-FF0C7D700416}"/>
              </a:ext>
            </a:extLst>
          </p:cNvPr>
          <p:cNvSpPr/>
          <p:nvPr/>
        </p:nvSpPr>
        <p:spPr>
          <a:xfrm>
            <a:off x="7123159" y="5829762"/>
            <a:ext cx="239899" cy="243753"/>
          </a:xfrm>
          <a:prstGeom prst="ellipse">
            <a:avLst/>
          </a:prstGeom>
          <a:solidFill>
            <a:srgbClr val="FFF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65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A821CBBB-9E69-471B-B0C1-8D98B1FD4C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 rot="10800000">
            <a:off x="1" y="595305"/>
            <a:ext cx="5496657" cy="626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Снимок экрана 2020-04-04 в 10.28.32.png" descr="Снимок экрана 2020-04-04 в 10.28.32.png">
            <a:extLst>
              <a:ext uri="{FF2B5EF4-FFF2-40B4-BE49-F238E27FC236}">
                <a16:creationId xmlns:a16="http://schemas.microsoft.com/office/drawing/2014/main" id="{71075B2C-8A76-4F33-BE44-2E0A407979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466"/>
          </a:blip>
          <a:stretch>
            <a:fillRect/>
          </a:stretch>
        </p:blipFill>
        <p:spPr>
          <a:xfrm>
            <a:off x="6695343" y="0"/>
            <a:ext cx="5496657" cy="62626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4B6026-6D82-4494-959D-42A7C278B00C}"/>
              </a:ext>
            </a:extLst>
          </p:cNvPr>
          <p:cNvSpPr txBox="1"/>
          <p:nvPr/>
        </p:nvSpPr>
        <p:spPr>
          <a:xfrm>
            <a:off x="-12401" y="1899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Материал и методы</a:t>
            </a:r>
            <a:endParaRPr lang="en-US" sz="32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7DA92-41FE-4E79-AB1C-170F9A0CD5BA}"/>
              </a:ext>
            </a:extLst>
          </p:cNvPr>
          <p:cNvSpPr txBox="1"/>
          <p:nvPr/>
        </p:nvSpPr>
        <p:spPr>
          <a:xfrm>
            <a:off x="-776" y="7251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8C8C8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Проведение планиметрии</a:t>
            </a:r>
            <a:endParaRPr lang="en-US" sz="2000" dirty="0">
              <a:solidFill>
                <a:srgbClr val="8C8C8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A8D16F7-8D2E-496B-A2EE-F5601DA32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84" t="8776" r="23189" b="15274"/>
          <a:stretch/>
        </p:blipFill>
        <p:spPr>
          <a:xfrm>
            <a:off x="81907" y="1125270"/>
            <a:ext cx="8023516" cy="526324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53230C-DBE1-4DEB-A5C4-FA9379D621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2" t="13498" r="66481" b="4856"/>
          <a:stretch/>
        </p:blipFill>
        <p:spPr>
          <a:xfrm>
            <a:off x="8117048" y="925215"/>
            <a:ext cx="4004671" cy="559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702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6340</TotalTime>
  <Words>1252</Words>
  <Application>Microsoft Office PowerPoint</Application>
  <PresentationFormat>Широкоэкранный</PresentationFormat>
  <Paragraphs>361</Paragraphs>
  <Slides>47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Lato Light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Пресняков</dc:creator>
  <cp:lastModifiedBy>Евгений Копылов</cp:lastModifiedBy>
  <cp:revision>28</cp:revision>
  <dcterms:created xsi:type="dcterms:W3CDTF">2023-12-17T12:32:52Z</dcterms:created>
  <dcterms:modified xsi:type="dcterms:W3CDTF">2024-02-14T07:08:13Z</dcterms:modified>
</cp:coreProperties>
</file>